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Questrial"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96" y="1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pic>
        <p:nvPicPr>
          <p:cNvPr id="13" name="Shape 13"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Shape 14"/>
          <p:cNvSpPr txBox="1">
            <a:spLocks noGrp="1"/>
          </p:cNvSpPr>
          <p:nvPr>
            <p:ph type="ctrTitle"/>
          </p:nvPr>
        </p:nvSpPr>
        <p:spPr>
          <a:xfrm>
            <a:off x="1751011" y="1300784"/>
            <a:ext cx="8689975" cy="2509212"/>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Questrial"/>
              <a:buNone/>
              <a:defRPr sz="48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1751011" y="3886200"/>
            <a:ext cx="8689975" cy="1371598"/>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2200" b="0" i="0" u="none" strike="noStrike" cap="none">
                <a:solidFill>
                  <a:srgbClr val="7F7F7F"/>
                </a:solidFill>
                <a:latin typeface="Questrial"/>
                <a:ea typeface="Questrial"/>
                <a:cs typeface="Questrial"/>
                <a:sym typeface="Questrial"/>
              </a:defRPr>
            </a:lvl1pPr>
            <a:lvl2pPr marL="457200" marR="0" lvl="1" indent="0" algn="ctr"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2pPr>
            <a:lvl3pPr marL="914400" marR="0" lvl="2" indent="0" algn="ctr" rtl="0">
              <a:lnSpc>
                <a:spcPct val="120000"/>
              </a:lnSpc>
              <a:spcBef>
                <a:spcPts val="500"/>
              </a:spcBef>
              <a:buClr>
                <a:schemeClr val="dk1"/>
              </a:buClr>
              <a:buFont typeface="Arial"/>
              <a:buNone/>
              <a:defRPr sz="1800" b="0" i="0" u="none" strike="noStrike" cap="none">
                <a:solidFill>
                  <a:schemeClr val="dk1"/>
                </a:solidFill>
                <a:latin typeface="Questrial"/>
                <a:ea typeface="Questrial"/>
                <a:cs typeface="Questrial"/>
                <a:sym typeface="Questrial"/>
              </a:defRPr>
            </a:lvl3pPr>
            <a:lvl4pPr marL="1371600" marR="0" lvl="3" indent="0" algn="ctr"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4pPr>
            <a:lvl5pPr marL="1828800" marR="0" lvl="4" indent="0" algn="ctr"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5pPr>
            <a:lvl6pPr marL="2286000" marR="0" lvl="5" indent="0" algn="ctr"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6pPr>
            <a:lvl7pPr marL="2743200" marR="0" lvl="6" indent="0" algn="ctr"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7pPr>
            <a:lvl8pPr marL="3200400" marR="0" lvl="7" indent="0" algn="ctr"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8pPr>
            <a:lvl9pPr marL="3657600" marR="0" lvl="8" indent="0" algn="ctr"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9pPr>
          </a:lstStyle>
          <a:p>
            <a:endParaRPr/>
          </a:p>
        </p:txBody>
      </p:sp>
      <p:sp>
        <p:nvSpPr>
          <p:cNvPr id="16" name="Shape 16"/>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7" name="Shape 17"/>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8" name="Shape 18"/>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8"/>
        <p:cNvGrpSpPr/>
        <p:nvPr/>
      </p:nvGrpSpPr>
      <p:grpSpPr>
        <a:xfrm>
          <a:off x="0" y="0"/>
          <a:ext cx="0" cy="0"/>
          <a:chOff x="0" y="0"/>
          <a:chExt cx="0" cy="0"/>
        </a:xfrm>
      </p:grpSpPr>
      <p:pic>
        <p:nvPicPr>
          <p:cNvPr id="79" name="Shape 7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0" name="Shape 80"/>
          <p:cNvSpPr txBox="1">
            <a:spLocks noGrp="1"/>
          </p:cNvSpPr>
          <p:nvPr>
            <p:ph type="title"/>
          </p:nvPr>
        </p:nvSpPr>
        <p:spPr>
          <a:xfrm>
            <a:off x="913794" y="4289373"/>
            <a:ext cx="10364431" cy="811609"/>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Questrial"/>
              <a:buNone/>
              <a:defRPr sz="32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a:spLocks noGrp="1"/>
          </p:cNvSpPr>
          <p:nvPr>
            <p:ph type="pic" idx="2"/>
          </p:nvPr>
        </p:nvSpPr>
        <p:spPr>
          <a:xfrm>
            <a:off x="1184744" y="698260"/>
            <a:ext cx="9822531" cy="3214136"/>
          </a:xfrm>
          <a:prstGeom prst="roundRect">
            <a:avLst>
              <a:gd name="adj" fmla="val 4944"/>
            </a:avLst>
          </a:prstGeom>
          <a:noFill/>
          <a:ln w="82550" cap="sq" cmpd="sng">
            <a:solidFill>
              <a:srgbClr val="EAEAEA"/>
            </a:solidFill>
            <a:prstDash val="solid"/>
            <a:miter lim="800000"/>
            <a:headEnd type="none" w="med" len="med"/>
            <a:tailEnd type="none" w="med" len="med"/>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32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8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24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9pPr>
          </a:lstStyle>
          <a:p>
            <a:endParaRPr/>
          </a:p>
        </p:txBody>
      </p:sp>
      <p:sp>
        <p:nvSpPr>
          <p:cNvPr id="82" name="Shape 82"/>
          <p:cNvSpPr txBox="1">
            <a:spLocks noGrp="1"/>
          </p:cNvSpPr>
          <p:nvPr>
            <p:ph type="body" idx="1"/>
          </p:nvPr>
        </p:nvSpPr>
        <p:spPr>
          <a:xfrm>
            <a:off x="913774" y="5108728"/>
            <a:ext cx="10364451" cy="682471"/>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83" name="Shape 83"/>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5" name="Shape 85"/>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86"/>
        <p:cNvGrpSpPr/>
        <p:nvPr/>
      </p:nvGrpSpPr>
      <p:grpSpPr>
        <a:xfrm>
          <a:off x="0" y="0"/>
          <a:ext cx="0" cy="0"/>
          <a:chOff x="0" y="0"/>
          <a:chExt cx="0" cy="0"/>
        </a:xfrm>
      </p:grpSpPr>
      <p:pic>
        <p:nvPicPr>
          <p:cNvPr id="87" name="Shape 8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Shape 88"/>
          <p:cNvSpPr txBox="1">
            <a:spLocks noGrp="1"/>
          </p:cNvSpPr>
          <p:nvPr>
            <p:ph type="title"/>
          </p:nvPr>
        </p:nvSpPr>
        <p:spPr>
          <a:xfrm>
            <a:off x="913774" y="609599"/>
            <a:ext cx="10364451" cy="3427245"/>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2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9" name="Shape 89"/>
          <p:cNvSpPr txBox="1">
            <a:spLocks noGrp="1"/>
          </p:cNvSpPr>
          <p:nvPr>
            <p:ph type="body" idx="1"/>
          </p:nvPr>
        </p:nvSpPr>
        <p:spPr>
          <a:xfrm>
            <a:off x="913775" y="4204821"/>
            <a:ext cx="10364451" cy="1586380"/>
          </a:xfrm>
          <a:prstGeom prst="rect">
            <a:avLst/>
          </a:prstGeom>
          <a:noFill/>
          <a:ln>
            <a:noFill/>
          </a:ln>
        </p:spPr>
        <p:txBody>
          <a:bodyPr wrap="square" lIns="91425" tIns="91425" rIns="91425" bIns="91425" anchor="ctr"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90" name="Shape 90"/>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1" name="Shape 91"/>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2" name="Shape 92"/>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3"/>
        <p:cNvGrpSpPr/>
        <p:nvPr/>
      </p:nvGrpSpPr>
      <p:grpSpPr>
        <a:xfrm>
          <a:off x="0" y="0"/>
          <a:ext cx="0" cy="0"/>
          <a:chOff x="0" y="0"/>
          <a:chExt cx="0" cy="0"/>
        </a:xfrm>
      </p:grpSpPr>
      <p:pic>
        <p:nvPicPr>
          <p:cNvPr id="94" name="Shape 9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Shape 95"/>
          <p:cNvSpPr txBox="1">
            <a:spLocks noGrp="1"/>
          </p:cNvSpPr>
          <p:nvPr>
            <p:ph type="title"/>
          </p:nvPr>
        </p:nvSpPr>
        <p:spPr>
          <a:xfrm>
            <a:off x="1446212" y="609600"/>
            <a:ext cx="9302752" cy="2992903"/>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2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a:off x="1720643" y="3610032"/>
            <a:ext cx="8752299" cy="594787"/>
          </a:xfrm>
          <a:prstGeom prst="rect">
            <a:avLst/>
          </a:prstGeom>
          <a:noFill/>
          <a:ln>
            <a:noFill/>
          </a:ln>
        </p:spPr>
        <p:txBody>
          <a:bodyPr wrap="square" lIns="91425" tIns="91425" rIns="91425" bIns="91425" anchor="t" anchorCtr="0"/>
          <a:lstStyle>
            <a:lvl1pPr marL="0" marR="0" lvl="0" indent="0" algn="l"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97" name="Shape 97"/>
          <p:cNvSpPr txBox="1">
            <a:spLocks noGrp="1"/>
          </p:cNvSpPr>
          <p:nvPr>
            <p:ph type="body" idx="2"/>
          </p:nvPr>
        </p:nvSpPr>
        <p:spPr>
          <a:xfrm>
            <a:off x="913774" y="4372796"/>
            <a:ext cx="10364451" cy="1421053"/>
          </a:xfrm>
          <a:prstGeom prst="rect">
            <a:avLst/>
          </a:prstGeom>
          <a:noFill/>
          <a:ln>
            <a:noFill/>
          </a:ln>
        </p:spPr>
        <p:txBody>
          <a:bodyPr wrap="square" lIns="91425" tIns="91425" rIns="91425" bIns="91425" anchor="ctr"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98" name="Shape 98"/>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9" name="Shape 99"/>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0" name="Shape 100"/>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
        <p:nvSpPr>
          <p:cNvPr id="101" name="Shape 101"/>
          <p:cNvSpPr txBox="1"/>
          <p:nvPr/>
        </p:nvSpPr>
        <p:spPr>
          <a:xfrm>
            <a:off x="1001487" y="754166"/>
            <a:ext cx="609599" cy="584776"/>
          </a:xfrm>
          <a:prstGeom prst="rect">
            <a:avLst/>
          </a:prstGeom>
          <a:noFill/>
          <a:ln>
            <a:noFill/>
          </a:ln>
        </p:spPr>
        <p:txBody>
          <a:bodyPr wrap="square" lIns="91425" tIns="45700" rIns="91425" bIns="45700" anchor="ctr" anchorCtr="0">
            <a:noAutofit/>
          </a:bodyPr>
          <a:lstStyle/>
          <a:p>
            <a:pPr marL="0" marR="0" lvl="0" indent="0" algn="l" rtl="0">
              <a:spcBef>
                <a:spcPts val="0"/>
              </a:spcBef>
              <a:buClr>
                <a:schemeClr val="dk1"/>
              </a:buClr>
              <a:buSzPct val="25000"/>
              <a:buFont typeface="Questrial"/>
              <a:buNone/>
            </a:pPr>
            <a:r>
              <a:rPr lang="en-US" sz="8000" b="0" i="0" u="none" strike="noStrike" cap="none">
                <a:solidFill>
                  <a:schemeClr val="dk1"/>
                </a:solidFill>
                <a:latin typeface="Questrial"/>
                <a:ea typeface="Questrial"/>
                <a:cs typeface="Questrial"/>
                <a:sym typeface="Questrial"/>
              </a:rPr>
              <a:t>“</a:t>
            </a:r>
          </a:p>
        </p:txBody>
      </p:sp>
      <p:sp>
        <p:nvSpPr>
          <p:cNvPr id="102" name="Shape 102"/>
          <p:cNvSpPr txBox="1"/>
          <p:nvPr/>
        </p:nvSpPr>
        <p:spPr>
          <a:xfrm>
            <a:off x="10557557" y="2993577"/>
            <a:ext cx="609599" cy="584776"/>
          </a:xfrm>
          <a:prstGeom prst="rect">
            <a:avLst/>
          </a:prstGeom>
          <a:noFill/>
          <a:ln>
            <a:noFill/>
          </a:ln>
        </p:spPr>
        <p:txBody>
          <a:bodyPr wrap="square" lIns="91425" tIns="45700" rIns="91425" bIns="45700" anchor="ctr" anchorCtr="0">
            <a:noAutofit/>
          </a:bodyPr>
          <a:lstStyle/>
          <a:p>
            <a:pPr marL="0" marR="0" lvl="0" indent="0" algn="r" rtl="0">
              <a:spcBef>
                <a:spcPts val="0"/>
              </a:spcBef>
              <a:buClr>
                <a:schemeClr val="dk1"/>
              </a:buClr>
              <a:buSzPct val="25000"/>
              <a:buFont typeface="Questrial"/>
              <a:buNone/>
            </a:pPr>
            <a:r>
              <a:rPr lang="en-US" sz="8000" b="0" i="0" u="none" strike="noStrike" cap="none">
                <a:solidFill>
                  <a:schemeClr val="dk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103"/>
        <p:cNvGrpSpPr/>
        <p:nvPr/>
      </p:nvGrpSpPr>
      <p:grpSpPr>
        <a:xfrm>
          <a:off x="0" y="0"/>
          <a:ext cx="0" cy="0"/>
          <a:chOff x="0" y="0"/>
          <a:chExt cx="0" cy="0"/>
        </a:xfrm>
      </p:grpSpPr>
      <p:pic>
        <p:nvPicPr>
          <p:cNvPr id="104" name="Shape 10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5" name="Shape 105"/>
          <p:cNvSpPr txBox="1">
            <a:spLocks noGrp="1"/>
          </p:cNvSpPr>
          <p:nvPr>
            <p:ph type="title"/>
          </p:nvPr>
        </p:nvSpPr>
        <p:spPr>
          <a:xfrm>
            <a:off x="913775" y="2138721"/>
            <a:ext cx="10364451" cy="2511834"/>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Questrial"/>
              <a:buNone/>
              <a:defRPr sz="32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6" name="Shape 106"/>
          <p:cNvSpPr txBox="1">
            <a:spLocks noGrp="1"/>
          </p:cNvSpPr>
          <p:nvPr>
            <p:ph type="body" idx="1"/>
          </p:nvPr>
        </p:nvSpPr>
        <p:spPr>
          <a:xfrm>
            <a:off x="913775" y="4662335"/>
            <a:ext cx="10364451" cy="1140643"/>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107" name="Shape 107"/>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8" name="Shape 108"/>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9" name="Shape 109"/>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10"/>
        <p:cNvGrpSpPr/>
        <p:nvPr/>
      </p:nvGrpSpPr>
      <p:grpSpPr>
        <a:xfrm>
          <a:off x="0" y="0"/>
          <a:ext cx="0" cy="0"/>
          <a:chOff x="0" y="0"/>
          <a:chExt cx="0" cy="0"/>
        </a:xfrm>
      </p:grpSpPr>
      <p:pic>
        <p:nvPicPr>
          <p:cNvPr id="111" name="Shape 1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Shape 112"/>
          <p:cNvSpPr txBox="1">
            <a:spLocks noGrp="1"/>
          </p:cNvSpPr>
          <p:nvPr>
            <p:ph type="title"/>
          </p:nvPr>
        </p:nvSpPr>
        <p:spPr>
          <a:xfrm>
            <a:off x="913774" y="609600"/>
            <a:ext cx="10364451" cy="1605093"/>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3" name="Shape 113"/>
          <p:cNvSpPr txBox="1">
            <a:spLocks noGrp="1"/>
          </p:cNvSpPr>
          <p:nvPr>
            <p:ph type="body" idx="1"/>
          </p:nvPr>
        </p:nvSpPr>
        <p:spPr>
          <a:xfrm>
            <a:off x="913774" y="2367092"/>
            <a:ext cx="3298975" cy="576262"/>
          </a:xfrm>
          <a:prstGeom prst="rect">
            <a:avLst/>
          </a:prstGeom>
          <a:noFill/>
          <a:ln>
            <a:noFill/>
          </a:ln>
        </p:spPr>
        <p:txBody>
          <a:bodyPr wrap="square" lIns="91425" tIns="91425" rIns="91425" bIns="91425" anchor="b" anchorCtr="0"/>
          <a:lstStyle>
            <a:lvl1pPr marL="0" marR="0" lvl="0" indent="0" algn="ctr" rtl="0">
              <a:lnSpc>
                <a:spcPct val="85000"/>
              </a:lnSpc>
              <a:spcBef>
                <a:spcPts val="1000"/>
              </a:spcBef>
              <a:buClr>
                <a:schemeClr val="dk1"/>
              </a:buClr>
              <a:buFont typeface="Arial"/>
              <a:buNone/>
              <a:defRPr sz="2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114" name="Shape 114"/>
          <p:cNvSpPr txBox="1">
            <a:spLocks noGrp="1"/>
          </p:cNvSpPr>
          <p:nvPr>
            <p:ph type="body" idx="2"/>
          </p:nvPr>
        </p:nvSpPr>
        <p:spPr>
          <a:xfrm>
            <a:off x="913774" y="2943355"/>
            <a:ext cx="3298975" cy="2847845"/>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9pPr>
          </a:lstStyle>
          <a:p>
            <a:endParaRPr/>
          </a:p>
        </p:txBody>
      </p:sp>
      <p:sp>
        <p:nvSpPr>
          <p:cNvPr id="115" name="Shape 115"/>
          <p:cNvSpPr txBox="1">
            <a:spLocks noGrp="1"/>
          </p:cNvSpPr>
          <p:nvPr>
            <p:ph type="body" idx="3"/>
          </p:nvPr>
        </p:nvSpPr>
        <p:spPr>
          <a:xfrm>
            <a:off x="4452389" y="2367092"/>
            <a:ext cx="3291521" cy="576262"/>
          </a:xfrm>
          <a:prstGeom prst="rect">
            <a:avLst/>
          </a:prstGeom>
          <a:noFill/>
          <a:ln>
            <a:noFill/>
          </a:ln>
        </p:spPr>
        <p:txBody>
          <a:bodyPr wrap="square" lIns="91425" tIns="91425" rIns="91425" bIns="91425" anchor="b" anchorCtr="0"/>
          <a:lstStyle>
            <a:lvl1pPr marL="0" marR="0" lvl="0" indent="0" algn="ctr" rtl="0">
              <a:lnSpc>
                <a:spcPct val="85000"/>
              </a:lnSpc>
              <a:spcBef>
                <a:spcPts val="1000"/>
              </a:spcBef>
              <a:buClr>
                <a:schemeClr val="dk1"/>
              </a:buClr>
              <a:buFont typeface="Arial"/>
              <a:buNone/>
              <a:defRPr sz="2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116" name="Shape 116"/>
          <p:cNvSpPr txBox="1">
            <a:spLocks noGrp="1"/>
          </p:cNvSpPr>
          <p:nvPr>
            <p:ph type="body" idx="4"/>
          </p:nvPr>
        </p:nvSpPr>
        <p:spPr>
          <a:xfrm>
            <a:off x="4441348" y="2943355"/>
            <a:ext cx="3303351" cy="2847845"/>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9pPr>
          </a:lstStyle>
          <a:p>
            <a:endParaRPr/>
          </a:p>
        </p:txBody>
      </p:sp>
      <p:sp>
        <p:nvSpPr>
          <p:cNvPr id="117" name="Shape 117"/>
          <p:cNvSpPr txBox="1">
            <a:spLocks noGrp="1"/>
          </p:cNvSpPr>
          <p:nvPr>
            <p:ph type="body" idx="5"/>
          </p:nvPr>
        </p:nvSpPr>
        <p:spPr>
          <a:xfrm>
            <a:off x="7973297" y="2367092"/>
            <a:ext cx="3304927" cy="576262"/>
          </a:xfrm>
          <a:prstGeom prst="rect">
            <a:avLst/>
          </a:prstGeom>
          <a:noFill/>
          <a:ln>
            <a:noFill/>
          </a:ln>
        </p:spPr>
        <p:txBody>
          <a:bodyPr wrap="square" lIns="91425" tIns="91425" rIns="91425" bIns="91425" anchor="b" anchorCtr="0"/>
          <a:lstStyle>
            <a:lvl1pPr marL="0" marR="0" lvl="0" indent="0" algn="ctr" rtl="0">
              <a:lnSpc>
                <a:spcPct val="85000"/>
              </a:lnSpc>
              <a:spcBef>
                <a:spcPts val="1000"/>
              </a:spcBef>
              <a:buClr>
                <a:schemeClr val="dk1"/>
              </a:buClr>
              <a:buFont typeface="Arial"/>
              <a:buNone/>
              <a:defRPr sz="2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118" name="Shape 118"/>
          <p:cNvSpPr txBox="1">
            <a:spLocks noGrp="1"/>
          </p:cNvSpPr>
          <p:nvPr>
            <p:ph type="body" idx="6"/>
          </p:nvPr>
        </p:nvSpPr>
        <p:spPr>
          <a:xfrm>
            <a:off x="7973297" y="2943355"/>
            <a:ext cx="3304927" cy="2847845"/>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9pPr>
          </a:lstStyle>
          <a:p>
            <a:endParaRPr/>
          </a:p>
        </p:txBody>
      </p:sp>
      <p:sp>
        <p:nvSpPr>
          <p:cNvPr id="119" name="Shape 119"/>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20" name="Shape 120"/>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21" name="Shape 121"/>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122"/>
        <p:cNvGrpSpPr/>
        <p:nvPr/>
      </p:nvGrpSpPr>
      <p:grpSpPr>
        <a:xfrm>
          <a:off x="0" y="0"/>
          <a:ext cx="0" cy="0"/>
          <a:chOff x="0" y="0"/>
          <a:chExt cx="0" cy="0"/>
        </a:xfrm>
      </p:grpSpPr>
      <p:pic>
        <p:nvPicPr>
          <p:cNvPr id="123" name="Shape 12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4" name="Shape 124"/>
          <p:cNvSpPr txBox="1">
            <a:spLocks noGrp="1"/>
          </p:cNvSpPr>
          <p:nvPr>
            <p:ph type="title"/>
          </p:nvPr>
        </p:nvSpPr>
        <p:spPr>
          <a:xfrm>
            <a:off x="913774" y="610772"/>
            <a:ext cx="10364451" cy="1603922"/>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5" name="Shape 125"/>
          <p:cNvSpPr txBox="1">
            <a:spLocks noGrp="1"/>
          </p:cNvSpPr>
          <p:nvPr>
            <p:ph type="body" idx="1"/>
          </p:nvPr>
        </p:nvSpPr>
        <p:spPr>
          <a:xfrm>
            <a:off x="913774" y="4204819"/>
            <a:ext cx="3296409" cy="576262"/>
          </a:xfrm>
          <a:prstGeom prst="rect">
            <a:avLst/>
          </a:prstGeom>
          <a:noFill/>
          <a:ln>
            <a:noFill/>
          </a:ln>
        </p:spPr>
        <p:txBody>
          <a:bodyPr wrap="square" lIns="91425" tIns="91425" rIns="91425" bIns="91425" anchor="b" anchorCtr="0"/>
          <a:lstStyle>
            <a:lvl1pPr marL="0" marR="0" lvl="0" indent="0" algn="ctr" rtl="0">
              <a:lnSpc>
                <a:spcPct val="85000"/>
              </a:lnSpc>
              <a:spcBef>
                <a:spcPts val="1000"/>
              </a:spcBef>
              <a:buClr>
                <a:schemeClr val="dk1"/>
              </a:buClr>
              <a:buFont typeface="Arial"/>
              <a:buNone/>
              <a:defRPr sz="22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126" name="Shape 126"/>
          <p:cNvSpPr>
            <a:spLocks noGrp="1"/>
          </p:cNvSpPr>
          <p:nvPr>
            <p:ph type="pic" idx="2"/>
          </p:nvPr>
        </p:nvSpPr>
        <p:spPr>
          <a:xfrm>
            <a:off x="913774" y="2367092"/>
            <a:ext cx="3296409" cy="1524000"/>
          </a:xfrm>
          <a:prstGeom prst="roundRect">
            <a:avLst>
              <a:gd name="adj" fmla="val 9363"/>
            </a:avLst>
          </a:prstGeom>
          <a:noFill/>
          <a:ln w="82550" cap="sq" cmpd="sng">
            <a:solidFill>
              <a:srgbClr val="EAEAEA"/>
            </a:solidFill>
            <a:prstDash val="solid"/>
            <a:miter lim="800000"/>
            <a:headEnd type="none" w="med" len="med"/>
            <a:tailEnd type="none" w="med" len="med"/>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9pPr>
          </a:lstStyle>
          <a:p>
            <a:endParaRPr/>
          </a:p>
        </p:txBody>
      </p:sp>
      <p:sp>
        <p:nvSpPr>
          <p:cNvPr id="127" name="Shape 127"/>
          <p:cNvSpPr txBox="1">
            <a:spLocks noGrp="1"/>
          </p:cNvSpPr>
          <p:nvPr>
            <p:ph type="body" idx="3"/>
          </p:nvPr>
        </p:nvSpPr>
        <p:spPr>
          <a:xfrm>
            <a:off x="913774" y="4781082"/>
            <a:ext cx="3296409" cy="1010118"/>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9pPr>
          </a:lstStyle>
          <a:p>
            <a:endParaRPr/>
          </a:p>
        </p:txBody>
      </p:sp>
      <p:sp>
        <p:nvSpPr>
          <p:cNvPr id="128" name="Shape 128"/>
          <p:cNvSpPr txBox="1">
            <a:spLocks noGrp="1"/>
          </p:cNvSpPr>
          <p:nvPr>
            <p:ph type="body" idx="4"/>
          </p:nvPr>
        </p:nvSpPr>
        <p:spPr>
          <a:xfrm>
            <a:off x="4442758" y="4204819"/>
            <a:ext cx="3301827" cy="576262"/>
          </a:xfrm>
          <a:prstGeom prst="rect">
            <a:avLst/>
          </a:prstGeom>
          <a:noFill/>
          <a:ln>
            <a:noFill/>
          </a:ln>
        </p:spPr>
        <p:txBody>
          <a:bodyPr wrap="square" lIns="91425" tIns="91425" rIns="91425" bIns="91425" anchor="b" anchorCtr="0"/>
          <a:lstStyle>
            <a:lvl1pPr marL="0" marR="0" lvl="0" indent="0" algn="ctr" rtl="0">
              <a:lnSpc>
                <a:spcPct val="85000"/>
              </a:lnSpc>
              <a:spcBef>
                <a:spcPts val="1000"/>
              </a:spcBef>
              <a:buClr>
                <a:schemeClr val="dk1"/>
              </a:buClr>
              <a:buFont typeface="Arial"/>
              <a:buNone/>
              <a:defRPr sz="22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129" name="Shape 129"/>
          <p:cNvSpPr>
            <a:spLocks noGrp="1"/>
          </p:cNvSpPr>
          <p:nvPr>
            <p:ph type="pic" idx="5"/>
          </p:nvPr>
        </p:nvSpPr>
        <p:spPr>
          <a:xfrm>
            <a:off x="4441348" y="2367092"/>
            <a:ext cx="3303352" cy="1524000"/>
          </a:xfrm>
          <a:prstGeom prst="roundRect">
            <a:avLst>
              <a:gd name="adj" fmla="val 8841"/>
            </a:avLst>
          </a:prstGeom>
          <a:noFill/>
          <a:ln w="82550" cap="sq" cmpd="sng">
            <a:solidFill>
              <a:srgbClr val="EAEAEA"/>
            </a:solidFill>
            <a:prstDash val="solid"/>
            <a:miter lim="800000"/>
            <a:headEnd type="none" w="med" len="med"/>
            <a:tailEnd type="none" w="med" len="med"/>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9pPr>
          </a:lstStyle>
          <a:p>
            <a:endParaRPr/>
          </a:p>
        </p:txBody>
      </p:sp>
      <p:sp>
        <p:nvSpPr>
          <p:cNvPr id="130" name="Shape 130"/>
          <p:cNvSpPr txBox="1">
            <a:spLocks noGrp="1"/>
          </p:cNvSpPr>
          <p:nvPr>
            <p:ph type="body" idx="6"/>
          </p:nvPr>
        </p:nvSpPr>
        <p:spPr>
          <a:xfrm>
            <a:off x="4441348" y="4781080"/>
            <a:ext cx="3303352" cy="1010119"/>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9pPr>
          </a:lstStyle>
          <a:p>
            <a:endParaRPr/>
          </a:p>
        </p:txBody>
      </p:sp>
      <p:sp>
        <p:nvSpPr>
          <p:cNvPr id="131" name="Shape 131"/>
          <p:cNvSpPr txBox="1">
            <a:spLocks noGrp="1"/>
          </p:cNvSpPr>
          <p:nvPr>
            <p:ph type="body" idx="7"/>
          </p:nvPr>
        </p:nvSpPr>
        <p:spPr>
          <a:xfrm>
            <a:off x="7973297" y="4204819"/>
            <a:ext cx="3300680" cy="576262"/>
          </a:xfrm>
          <a:prstGeom prst="rect">
            <a:avLst/>
          </a:prstGeom>
          <a:noFill/>
          <a:ln>
            <a:noFill/>
          </a:ln>
        </p:spPr>
        <p:txBody>
          <a:bodyPr wrap="square" lIns="91425" tIns="91425" rIns="91425" bIns="91425" anchor="b" anchorCtr="0"/>
          <a:lstStyle>
            <a:lvl1pPr marL="0" marR="0" lvl="0" indent="0" algn="ctr" rtl="0">
              <a:lnSpc>
                <a:spcPct val="85000"/>
              </a:lnSpc>
              <a:spcBef>
                <a:spcPts val="1000"/>
              </a:spcBef>
              <a:buClr>
                <a:schemeClr val="dk1"/>
              </a:buClr>
              <a:buFont typeface="Arial"/>
              <a:buNone/>
              <a:defRPr sz="22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132" name="Shape 132"/>
          <p:cNvSpPr>
            <a:spLocks noGrp="1"/>
          </p:cNvSpPr>
          <p:nvPr>
            <p:ph type="pic" idx="8"/>
          </p:nvPr>
        </p:nvSpPr>
        <p:spPr>
          <a:xfrm>
            <a:off x="7973297" y="2367092"/>
            <a:ext cx="3304927" cy="1524000"/>
          </a:xfrm>
          <a:prstGeom prst="roundRect">
            <a:avLst>
              <a:gd name="adj" fmla="val 8841"/>
            </a:avLst>
          </a:prstGeom>
          <a:noFill/>
          <a:ln w="82550" cap="sq" cmpd="sng">
            <a:solidFill>
              <a:srgbClr val="EAEAEA"/>
            </a:solidFill>
            <a:prstDash val="solid"/>
            <a:miter lim="800000"/>
            <a:headEnd type="none" w="med" len="med"/>
            <a:tailEnd type="none" w="med" len="med"/>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0" i="0" u="none" strike="noStrike" cap="none">
                <a:solidFill>
                  <a:schemeClr val="dk1"/>
                </a:solidFill>
                <a:latin typeface="Questrial"/>
                <a:ea typeface="Questrial"/>
                <a:cs typeface="Questrial"/>
                <a:sym typeface="Questrial"/>
              </a:defRPr>
            </a:lvl9pPr>
          </a:lstStyle>
          <a:p>
            <a:endParaRPr/>
          </a:p>
        </p:txBody>
      </p:sp>
      <p:sp>
        <p:nvSpPr>
          <p:cNvPr id="133" name="Shape 133"/>
          <p:cNvSpPr txBox="1">
            <a:spLocks noGrp="1"/>
          </p:cNvSpPr>
          <p:nvPr>
            <p:ph type="body" idx="9"/>
          </p:nvPr>
        </p:nvSpPr>
        <p:spPr>
          <a:xfrm>
            <a:off x="7973172" y="4781078"/>
            <a:ext cx="3305052" cy="1010120"/>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4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900" b="0" i="0" u="none" strike="noStrike" cap="none">
                <a:solidFill>
                  <a:schemeClr val="dk1"/>
                </a:solidFill>
                <a:latin typeface="Questrial"/>
                <a:ea typeface="Questrial"/>
                <a:cs typeface="Questrial"/>
                <a:sym typeface="Questrial"/>
              </a:defRPr>
            </a:lvl9pPr>
          </a:lstStyle>
          <a:p>
            <a:endParaRPr/>
          </a:p>
        </p:txBody>
      </p:sp>
      <p:sp>
        <p:nvSpPr>
          <p:cNvPr id="134" name="Shape 134"/>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35" name="Shape 135"/>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36" name="Shape 136"/>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7"/>
        <p:cNvGrpSpPr/>
        <p:nvPr/>
      </p:nvGrpSpPr>
      <p:grpSpPr>
        <a:xfrm>
          <a:off x="0" y="0"/>
          <a:ext cx="0" cy="0"/>
          <a:chOff x="0" y="0"/>
          <a:chExt cx="0" cy="0"/>
        </a:xfrm>
      </p:grpSpPr>
      <p:pic>
        <p:nvPicPr>
          <p:cNvPr id="138" name="Shape 13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9" name="Shape 139"/>
          <p:cNvSpPr txBox="1">
            <a:spLocks noGrp="1"/>
          </p:cNvSpPr>
          <p:nvPr>
            <p:ph type="title"/>
          </p:nvPr>
        </p:nvSpPr>
        <p:spPr>
          <a:xfrm>
            <a:off x="913775" y="618516"/>
            <a:ext cx="10364451" cy="1596177"/>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0" name="Shape 140"/>
          <p:cNvSpPr txBox="1">
            <a:spLocks noGrp="1"/>
          </p:cNvSpPr>
          <p:nvPr>
            <p:ph type="body" idx="1"/>
          </p:nvPr>
        </p:nvSpPr>
        <p:spPr>
          <a:xfrm rot="5400000">
            <a:off x="4383947" y="-1103079"/>
            <a:ext cx="3424106" cy="10364451"/>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141" name="Shape 141"/>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42" name="Shape 142"/>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43" name="Shape 143"/>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44"/>
        <p:cNvGrpSpPr/>
        <p:nvPr/>
      </p:nvGrpSpPr>
      <p:grpSpPr>
        <a:xfrm>
          <a:off x="0" y="0"/>
          <a:ext cx="0" cy="0"/>
          <a:chOff x="0" y="0"/>
          <a:chExt cx="0" cy="0"/>
        </a:xfrm>
      </p:grpSpPr>
      <p:pic>
        <p:nvPicPr>
          <p:cNvPr id="145" name="Shape 14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6" name="Shape 146"/>
          <p:cNvSpPr txBox="1">
            <a:spLocks noGrp="1"/>
          </p:cNvSpPr>
          <p:nvPr>
            <p:ph type="title"/>
          </p:nvPr>
        </p:nvSpPr>
        <p:spPr>
          <a:xfrm rot="5400000">
            <a:off x="7410763" y="1923737"/>
            <a:ext cx="5181599" cy="2553326"/>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7" name="Shape 147"/>
          <p:cNvSpPr txBox="1">
            <a:spLocks noGrp="1"/>
          </p:cNvSpPr>
          <p:nvPr>
            <p:ph type="body" idx="1"/>
          </p:nvPr>
        </p:nvSpPr>
        <p:spPr>
          <a:xfrm rot="5400000">
            <a:off x="2152337" y="-628961"/>
            <a:ext cx="5181599" cy="7658723"/>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148" name="Shape 148"/>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49" name="Shape 149"/>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50" name="Shape 150"/>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9"/>
        <p:cNvGrpSpPr/>
        <p:nvPr/>
      </p:nvGrpSpPr>
      <p:grpSpPr>
        <a:xfrm>
          <a:off x="0" y="0"/>
          <a:ext cx="0" cy="0"/>
          <a:chOff x="0" y="0"/>
          <a:chExt cx="0" cy="0"/>
        </a:xfrm>
      </p:grpSpPr>
      <p:pic>
        <p:nvPicPr>
          <p:cNvPr id="20" name="Shape 2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 name="Shape 21"/>
          <p:cNvSpPr txBox="1">
            <a:spLocks noGrp="1"/>
          </p:cNvSpPr>
          <p:nvPr>
            <p:ph type="title"/>
          </p:nvPr>
        </p:nvSpPr>
        <p:spPr>
          <a:xfrm>
            <a:off x="913775" y="618516"/>
            <a:ext cx="10364451" cy="1596177"/>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body" idx="1"/>
          </p:nvPr>
        </p:nvSpPr>
        <p:spPr>
          <a:xfrm>
            <a:off x="913774" y="2367091"/>
            <a:ext cx="10363826" cy="3424106"/>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23" name="Shape 23"/>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24" name="Shape 24"/>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25" name="Shape 25"/>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pic>
        <p:nvPicPr>
          <p:cNvPr id="27" name="Shape 2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8" name="Shape 28"/>
          <p:cNvSpPr txBox="1">
            <a:spLocks noGrp="1"/>
          </p:cNvSpPr>
          <p:nvPr>
            <p:ph type="title"/>
          </p:nvPr>
        </p:nvSpPr>
        <p:spPr>
          <a:xfrm>
            <a:off x="913774" y="828562"/>
            <a:ext cx="10351751" cy="2736818"/>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Questrial"/>
              <a:buNone/>
              <a:defRPr sz="40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913774" y="3657457"/>
            <a:ext cx="10351751" cy="1368183"/>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2000" b="0" i="0" u="none" strike="noStrike" cap="none">
                <a:solidFill>
                  <a:srgbClr val="7F7F7F"/>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0" i="0" u="none" strike="noStrike" cap="none">
                <a:solidFill>
                  <a:srgbClr val="888888"/>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0" i="0" u="none" strike="noStrike" cap="none">
                <a:solidFill>
                  <a:srgbClr val="888888"/>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0" i="0" u="none" strike="noStrike" cap="none">
                <a:solidFill>
                  <a:srgbClr val="888888"/>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0" i="0" u="none" strike="noStrike" cap="none">
                <a:solidFill>
                  <a:srgbClr val="888888"/>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0" i="0" u="none" strike="noStrike" cap="none">
                <a:solidFill>
                  <a:srgbClr val="888888"/>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0" i="0" u="none" strike="noStrike" cap="none">
                <a:solidFill>
                  <a:srgbClr val="888888"/>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0" i="0" u="none" strike="noStrike" cap="none">
                <a:solidFill>
                  <a:srgbClr val="888888"/>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0" i="0" u="none" strike="noStrike" cap="none">
                <a:solidFill>
                  <a:srgbClr val="888888"/>
                </a:solidFill>
                <a:latin typeface="Questrial"/>
                <a:ea typeface="Questrial"/>
                <a:cs typeface="Questrial"/>
                <a:sym typeface="Questrial"/>
              </a:defRPr>
            </a:lvl9pPr>
          </a:lstStyle>
          <a:p>
            <a:endParaRPr/>
          </a:p>
        </p:txBody>
      </p:sp>
      <p:sp>
        <p:nvSpPr>
          <p:cNvPr id="30" name="Shape 30"/>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1" name="Shape 31"/>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2" name="Shape 32"/>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pic>
        <p:nvPicPr>
          <p:cNvPr id="34" name="Shape 3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5" name="Shape 35"/>
          <p:cNvSpPr txBox="1">
            <a:spLocks noGrp="1"/>
          </p:cNvSpPr>
          <p:nvPr>
            <p:ph type="title"/>
          </p:nvPr>
        </p:nvSpPr>
        <p:spPr>
          <a:xfrm>
            <a:off x="913775" y="618516"/>
            <a:ext cx="10364451" cy="1596177"/>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body" idx="1"/>
          </p:nvPr>
        </p:nvSpPr>
        <p:spPr>
          <a:xfrm>
            <a:off x="913774" y="2367091"/>
            <a:ext cx="5106026" cy="3424106"/>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37" name="Shape 37"/>
          <p:cNvSpPr txBox="1">
            <a:spLocks noGrp="1"/>
          </p:cNvSpPr>
          <p:nvPr>
            <p:ph type="body" idx="2"/>
          </p:nvPr>
        </p:nvSpPr>
        <p:spPr>
          <a:xfrm>
            <a:off x="6172200" y="2367091"/>
            <a:ext cx="5105399" cy="3424106"/>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38" name="Shape 38"/>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9" name="Shape 39"/>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40" name="Shape 40"/>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1"/>
        <p:cNvGrpSpPr/>
        <p:nvPr/>
      </p:nvGrpSpPr>
      <p:grpSpPr>
        <a:xfrm>
          <a:off x="0" y="0"/>
          <a:ext cx="0" cy="0"/>
          <a:chOff x="0" y="0"/>
          <a:chExt cx="0" cy="0"/>
        </a:xfrm>
      </p:grpSpPr>
      <p:pic>
        <p:nvPicPr>
          <p:cNvPr id="42" name="Shape 4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3" name="Shape 43"/>
          <p:cNvSpPr txBox="1">
            <a:spLocks noGrp="1"/>
          </p:cNvSpPr>
          <p:nvPr>
            <p:ph type="title"/>
          </p:nvPr>
        </p:nvSpPr>
        <p:spPr>
          <a:xfrm>
            <a:off x="913775" y="618516"/>
            <a:ext cx="10364451" cy="1596177"/>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 name="Shape 44"/>
          <p:cNvSpPr txBox="1">
            <a:spLocks noGrp="1"/>
          </p:cNvSpPr>
          <p:nvPr>
            <p:ph type="body" idx="1"/>
          </p:nvPr>
        </p:nvSpPr>
        <p:spPr>
          <a:xfrm>
            <a:off x="1146328" y="2371017"/>
            <a:ext cx="4873474" cy="679993"/>
          </a:xfrm>
          <a:prstGeom prst="rect">
            <a:avLst/>
          </a:prstGeom>
          <a:noFill/>
          <a:ln>
            <a:noFill/>
          </a:ln>
        </p:spPr>
        <p:txBody>
          <a:bodyPr wrap="square" lIns="91425" tIns="91425" rIns="91425" bIns="91425" anchor="b" anchorCtr="0"/>
          <a:lstStyle>
            <a:lvl1pPr marL="0" marR="0" lvl="0" indent="0" algn="l" rtl="0">
              <a:lnSpc>
                <a:spcPct val="85000"/>
              </a:lnSpc>
              <a:spcBef>
                <a:spcPts val="1000"/>
              </a:spcBef>
              <a:buClr>
                <a:schemeClr val="dk1"/>
              </a:buClr>
              <a:buFont typeface="Arial"/>
              <a:buNone/>
              <a:defRPr sz="2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45" name="Shape 45"/>
          <p:cNvSpPr txBox="1">
            <a:spLocks noGrp="1"/>
          </p:cNvSpPr>
          <p:nvPr>
            <p:ph type="body" idx="2"/>
          </p:nvPr>
        </p:nvSpPr>
        <p:spPr>
          <a:xfrm>
            <a:off x="913774" y="3051011"/>
            <a:ext cx="5106026" cy="2740186"/>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46" name="Shape 46"/>
          <p:cNvSpPr txBox="1">
            <a:spLocks noGrp="1"/>
          </p:cNvSpPr>
          <p:nvPr>
            <p:ph type="body" idx="3"/>
          </p:nvPr>
        </p:nvSpPr>
        <p:spPr>
          <a:xfrm>
            <a:off x="6396423" y="2371017"/>
            <a:ext cx="4881803" cy="679993"/>
          </a:xfrm>
          <a:prstGeom prst="rect">
            <a:avLst/>
          </a:prstGeom>
          <a:noFill/>
          <a:ln>
            <a:noFill/>
          </a:ln>
        </p:spPr>
        <p:txBody>
          <a:bodyPr wrap="square" lIns="91425" tIns="91425" rIns="91425" bIns="91425" anchor="b" anchorCtr="0"/>
          <a:lstStyle>
            <a:lvl1pPr marL="0" marR="0" lvl="0" indent="0" algn="l" rtl="0">
              <a:lnSpc>
                <a:spcPct val="85000"/>
              </a:lnSpc>
              <a:spcBef>
                <a:spcPts val="1000"/>
              </a:spcBef>
              <a:buClr>
                <a:schemeClr val="dk1"/>
              </a:buClr>
              <a:buFont typeface="Arial"/>
              <a:buNone/>
              <a:defRPr sz="2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000" b="1"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800" b="1"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600" b="1" i="0" u="none" strike="noStrike" cap="none">
                <a:solidFill>
                  <a:schemeClr val="dk1"/>
                </a:solidFill>
                <a:latin typeface="Questrial"/>
                <a:ea typeface="Questrial"/>
                <a:cs typeface="Questrial"/>
                <a:sym typeface="Questrial"/>
              </a:defRPr>
            </a:lvl9pPr>
          </a:lstStyle>
          <a:p>
            <a:endParaRPr/>
          </a:p>
        </p:txBody>
      </p:sp>
      <p:sp>
        <p:nvSpPr>
          <p:cNvPr id="47" name="Shape 47"/>
          <p:cNvSpPr txBox="1">
            <a:spLocks noGrp="1"/>
          </p:cNvSpPr>
          <p:nvPr>
            <p:ph type="body" idx="4"/>
          </p:nvPr>
        </p:nvSpPr>
        <p:spPr>
          <a:xfrm>
            <a:off x="6172200" y="3051011"/>
            <a:ext cx="5105401" cy="2740186"/>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48" name="Shape 48"/>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49" name="Shape 49"/>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0" name="Shape 50"/>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pic>
        <p:nvPicPr>
          <p:cNvPr id="52" name="Shape 5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3" name="Shape 53"/>
          <p:cNvSpPr txBox="1">
            <a:spLocks noGrp="1"/>
          </p:cNvSpPr>
          <p:nvPr>
            <p:ph type="title"/>
          </p:nvPr>
        </p:nvSpPr>
        <p:spPr>
          <a:xfrm>
            <a:off x="913775" y="618516"/>
            <a:ext cx="10364451" cy="1596177"/>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5" name="Shape 55"/>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6" name="Shape 56"/>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pic>
        <p:nvPicPr>
          <p:cNvPr id="58" name="Shape 5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9" name="Shape 59"/>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0" name="Shape 60"/>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1" name="Shape 61"/>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2"/>
        <p:cNvGrpSpPr/>
        <p:nvPr/>
      </p:nvGrpSpPr>
      <p:grpSpPr>
        <a:xfrm>
          <a:off x="0" y="0"/>
          <a:ext cx="0" cy="0"/>
          <a:chOff x="0" y="0"/>
          <a:chExt cx="0" cy="0"/>
        </a:xfrm>
      </p:grpSpPr>
      <p:pic>
        <p:nvPicPr>
          <p:cNvPr id="63" name="Shape 6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4" name="Shape 64"/>
          <p:cNvSpPr txBox="1">
            <a:spLocks noGrp="1"/>
          </p:cNvSpPr>
          <p:nvPr>
            <p:ph type="title"/>
          </p:nvPr>
        </p:nvSpPr>
        <p:spPr>
          <a:xfrm>
            <a:off x="913775" y="609600"/>
            <a:ext cx="3935687" cy="2023251"/>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Questrial"/>
              <a:buNone/>
              <a:defRPr sz="32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5078062" y="609600"/>
            <a:ext cx="6200162" cy="5181599"/>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66" name="Shape 66"/>
          <p:cNvSpPr txBox="1">
            <a:spLocks noGrp="1"/>
          </p:cNvSpPr>
          <p:nvPr>
            <p:ph type="body" idx="2"/>
          </p:nvPr>
        </p:nvSpPr>
        <p:spPr>
          <a:xfrm>
            <a:off x="913774" y="2632851"/>
            <a:ext cx="3935688" cy="3158347"/>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67" name="Shape 67"/>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0"/>
        <p:cNvGrpSpPr/>
        <p:nvPr/>
      </p:nvGrpSpPr>
      <p:grpSpPr>
        <a:xfrm>
          <a:off x="0" y="0"/>
          <a:ext cx="0" cy="0"/>
          <a:chOff x="0" y="0"/>
          <a:chExt cx="0" cy="0"/>
        </a:xfrm>
      </p:grpSpPr>
      <p:pic>
        <p:nvPicPr>
          <p:cNvPr id="71" name="Shape 7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2" name="Shape 72"/>
          <p:cNvSpPr txBox="1">
            <a:spLocks noGrp="1"/>
          </p:cNvSpPr>
          <p:nvPr>
            <p:ph type="title"/>
          </p:nvPr>
        </p:nvSpPr>
        <p:spPr>
          <a:xfrm>
            <a:off x="913774" y="609600"/>
            <a:ext cx="5934968" cy="2023253"/>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Questrial"/>
              <a:buNone/>
              <a:defRPr sz="32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a:spLocks noGrp="1"/>
          </p:cNvSpPr>
          <p:nvPr>
            <p:ph type="pic" idx="2"/>
          </p:nvPr>
        </p:nvSpPr>
        <p:spPr>
          <a:xfrm>
            <a:off x="7424803" y="609600"/>
            <a:ext cx="3255358" cy="5181600"/>
          </a:xfrm>
          <a:prstGeom prst="roundRect">
            <a:avLst>
              <a:gd name="adj" fmla="val 4943"/>
            </a:avLst>
          </a:prstGeom>
          <a:noFill/>
          <a:ln w="82550" cap="sq" cmpd="sng">
            <a:solidFill>
              <a:srgbClr val="EAEAEA"/>
            </a:solidFill>
            <a:prstDash val="solid"/>
            <a:miter lim="800000"/>
            <a:headEnd type="none" w="med" len="med"/>
            <a:tailEnd type="none" w="med" len="med"/>
          </a:ln>
        </p:spPr>
        <p:txBody>
          <a:bodyPr wrap="square" lIns="91425" tIns="91425" rIns="91425" bIns="91425" anchor="t" anchorCtr="0"/>
          <a:lstStyle>
            <a:lvl1pPr marL="0" marR="0" lvl="0" indent="0" algn="l" rtl="0">
              <a:lnSpc>
                <a:spcPct val="120000"/>
              </a:lnSpc>
              <a:spcBef>
                <a:spcPts val="1000"/>
              </a:spcBef>
              <a:buClr>
                <a:schemeClr val="dk1"/>
              </a:buClr>
              <a:buFont typeface="Arial"/>
              <a:buNone/>
              <a:defRPr sz="32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28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24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2000" b="0" i="0" u="none" strike="noStrike" cap="none">
                <a:solidFill>
                  <a:schemeClr val="dk1"/>
                </a:solidFill>
                <a:latin typeface="Questrial"/>
                <a:ea typeface="Questrial"/>
                <a:cs typeface="Questrial"/>
                <a:sym typeface="Questrial"/>
              </a:defRPr>
            </a:lvl9pPr>
          </a:lstStyle>
          <a:p>
            <a:endParaRPr/>
          </a:p>
        </p:txBody>
      </p:sp>
      <p:sp>
        <p:nvSpPr>
          <p:cNvPr id="74" name="Shape 74"/>
          <p:cNvSpPr txBox="1">
            <a:spLocks noGrp="1"/>
          </p:cNvSpPr>
          <p:nvPr>
            <p:ph type="body" idx="1"/>
          </p:nvPr>
        </p:nvSpPr>
        <p:spPr>
          <a:xfrm>
            <a:off x="913794" y="2632851"/>
            <a:ext cx="5934948" cy="3158346"/>
          </a:xfrm>
          <a:prstGeom prst="rect">
            <a:avLst/>
          </a:prstGeom>
          <a:noFill/>
          <a:ln>
            <a:noFill/>
          </a:ln>
        </p:spPr>
        <p:txBody>
          <a:bodyPr wrap="square" lIns="91425" tIns="91425" rIns="91425" bIns="91425" anchor="t" anchorCtr="0"/>
          <a:lstStyle>
            <a:lvl1pPr marL="0" marR="0" lvl="0" indent="0" algn="ctr" rtl="0">
              <a:lnSpc>
                <a:spcPct val="120000"/>
              </a:lnSpc>
              <a:spcBef>
                <a:spcPts val="1000"/>
              </a:spcBef>
              <a:buClr>
                <a:schemeClr val="dk1"/>
              </a:buClr>
              <a:buFont typeface="Arial"/>
              <a:buNone/>
              <a:defRPr sz="1600" b="0" i="0" u="none" strike="noStrike" cap="none">
                <a:solidFill>
                  <a:schemeClr val="dk1"/>
                </a:solidFill>
                <a:latin typeface="Questrial"/>
                <a:ea typeface="Questrial"/>
                <a:cs typeface="Questrial"/>
                <a:sym typeface="Questrial"/>
              </a:defRPr>
            </a:lvl1pPr>
            <a:lvl2pPr marL="457200" marR="0" lvl="1" indent="0" algn="l" rtl="0">
              <a:lnSpc>
                <a:spcPct val="120000"/>
              </a:lnSpc>
              <a:spcBef>
                <a:spcPts val="500"/>
              </a:spcBef>
              <a:buClr>
                <a:schemeClr val="dk1"/>
              </a:buClr>
              <a:buFont typeface="Arial"/>
              <a:buNone/>
              <a:defRPr sz="1400" b="0" i="0" u="none" strike="noStrike" cap="none">
                <a:solidFill>
                  <a:schemeClr val="dk1"/>
                </a:solidFill>
                <a:latin typeface="Questrial"/>
                <a:ea typeface="Questrial"/>
                <a:cs typeface="Questrial"/>
                <a:sym typeface="Questrial"/>
              </a:defRPr>
            </a:lvl2pPr>
            <a:lvl3pPr marL="914400" marR="0" lvl="2" indent="0" algn="l" rtl="0">
              <a:lnSpc>
                <a:spcPct val="120000"/>
              </a:lnSpc>
              <a:spcBef>
                <a:spcPts val="500"/>
              </a:spcBef>
              <a:buClr>
                <a:schemeClr val="dk1"/>
              </a:buClr>
              <a:buFont typeface="Arial"/>
              <a:buNone/>
              <a:defRPr sz="1200" b="0" i="0" u="none" strike="noStrike" cap="none">
                <a:solidFill>
                  <a:schemeClr val="dk1"/>
                </a:solidFill>
                <a:latin typeface="Questrial"/>
                <a:ea typeface="Questrial"/>
                <a:cs typeface="Questrial"/>
                <a:sym typeface="Questrial"/>
              </a:defRPr>
            </a:lvl3pPr>
            <a:lvl4pPr marL="1371600" marR="0" lvl="3"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4pPr>
            <a:lvl5pPr marL="1828800" marR="0" lvl="4"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5pPr>
            <a:lvl6pPr marL="2286000" marR="0" lvl="5"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6pPr>
            <a:lvl7pPr marL="2743200" marR="0" lvl="6"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7pPr>
            <a:lvl8pPr marL="3200400" marR="0" lvl="7"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8pPr>
            <a:lvl9pPr marL="3657600" marR="0" lvl="8" indent="0" algn="l" rtl="0">
              <a:lnSpc>
                <a:spcPct val="120000"/>
              </a:lnSpc>
              <a:spcBef>
                <a:spcPts val="500"/>
              </a:spcBef>
              <a:buClr>
                <a:schemeClr val="dk1"/>
              </a:buClr>
              <a:buFont typeface="Arial"/>
              <a:buNone/>
              <a:defRPr sz="1000" b="0" i="0" u="none" strike="noStrike" cap="none">
                <a:solidFill>
                  <a:schemeClr val="dk1"/>
                </a:solidFill>
                <a:latin typeface="Questrial"/>
                <a:ea typeface="Questrial"/>
                <a:cs typeface="Questrial"/>
                <a:sym typeface="Questrial"/>
              </a:defRPr>
            </a:lvl9pPr>
          </a:lstStyle>
          <a:p>
            <a:endParaRPr/>
          </a:p>
        </p:txBody>
      </p:sp>
      <p:sp>
        <p:nvSpPr>
          <p:cNvPr id="75" name="Shape 75"/>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6" name="Shape 76"/>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7" name="Shape 77"/>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5"/>
        <p:cNvGrpSpPr/>
        <p:nvPr/>
      </p:nvGrpSpPr>
      <p:grpSpPr>
        <a:xfrm>
          <a:off x="0" y="0"/>
          <a:ext cx="0" cy="0"/>
          <a:chOff x="0" y="0"/>
          <a:chExt cx="0" cy="0"/>
        </a:xfrm>
      </p:grpSpPr>
      <p:pic>
        <p:nvPicPr>
          <p:cNvPr id="6" name="Shape 6" descr="\\DROBO-FS\QuickDrops\JB\PPTX NG\Droplets\LightingOverlay.png"/>
          <p:cNvPicPr preferRelativeResize="0"/>
          <p:nvPr/>
        </p:nvPicPr>
        <p:blipFill rotWithShape="1">
          <a:blip r:embed="rId19">
            <a:alphaModFix/>
          </a:blip>
          <a:srcRect/>
          <a:stretch/>
        </p:blipFill>
        <p:spPr>
          <a:xfrm>
            <a:off x="0" y="0"/>
            <a:ext cx="12192003" cy="6858000"/>
          </a:xfrm>
          <a:prstGeom prst="rect">
            <a:avLst/>
          </a:prstGeom>
          <a:noFill/>
          <a:ln>
            <a:noFill/>
          </a:ln>
        </p:spPr>
      </p:pic>
      <p:sp>
        <p:nvSpPr>
          <p:cNvPr id="7" name="Shape 7"/>
          <p:cNvSpPr txBox="1">
            <a:spLocks noGrp="1"/>
          </p:cNvSpPr>
          <p:nvPr>
            <p:ph type="title"/>
          </p:nvPr>
        </p:nvSpPr>
        <p:spPr>
          <a:xfrm>
            <a:off x="913775" y="618516"/>
            <a:ext cx="10364451" cy="1596177"/>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dk1"/>
              </a:buClr>
              <a:buFont typeface="Questrial"/>
              <a:buNone/>
              <a:defRPr sz="3600" b="0" i="0" u="none" strike="noStrike" cap="none">
                <a:solidFill>
                  <a:schemeClr val="dk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 name="Shape 8"/>
          <p:cNvSpPr txBox="1">
            <a:spLocks noGrp="1"/>
          </p:cNvSpPr>
          <p:nvPr>
            <p:ph type="body" idx="1"/>
          </p:nvPr>
        </p:nvSpPr>
        <p:spPr>
          <a:xfrm>
            <a:off x="913775" y="2367092"/>
            <a:ext cx="10364451" cy="3424106"/>
          </a:xfrm>
          <a:prstGeom prst="rect">
            <a:avLst/>
          </a:prstGeom>
          <a:noFill/>
          <a:ln>
            <a:noFill/>
          </a:ln>
        </p:spPr>
        <p:txBody>
          <a:bodyPr wrap="square" lIns="91425" tIns="91425" rIns="91425" bIns="91425" anchor="t" anchorCtr="0"/>
          <a:lstStyle>
            <a:lvl1pPr marL="228600" marR="0" lvl="0" indent="-101600" algn="l" rtl="0">
              <a:lnSpc>
                <a:spcPct val="120000"/>
              </a:lnSpc>
              <a:spcBef>
                <a:spcPts val="1000"/>
              </a:spcBef>
              <a:buClr>
                <a:schemeClr val="dk1"/>
              </a:buClr>
              <a:buSzPct val="100000"/>
              <a:buFont typeface="Arial"/>
              <a:buChar char="•"/>
              <a:defRPr sz="2000" b="0" i="0" u="none" strike="noStrike" cap="none">
                <a:solidFill>
                  <a:schemeClr val="dk1"/>
                </a:solidFill>
                <a:latin typeface="Questrial"/>
                <a:ea typeface="Questrial"/>
                <a:cs typeface="Questrial"/>
                <a:sym typeface="Questrial"/>
              </a:defRPr>
            </a:lvl1pPr>
            <a:lvl2pPr marL="685800" marR="0" lvl="1" indent="-114300" algn="l" rtl="0">
              <a:lnSpc>
                <a:spcPct val="120000"/>
              </a:lnSpc>
              <a:spcBef>
                <a:spcPts val="500"/>
              </a:spcBef>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2pPr>
            <a:lvl3pPr marL="1143000" marR="0" lvl="2" indent="-127000" algn="l" rtl="0">
              <a:lnSpc>
                <a:spcPct val="120000"/>
              </a:lnSpc>
              <a:spcBef>
                <a:spcPts val="500"/>
              </a:spcBef>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3pPr>
            <a:lvl4pPr marL="1600200" marR="0" lvl="3"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4pPr>
            <a:lvl5pPr marL="2057400" marR="0" lvl="4"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5pPr>
            <a:lvl6pPr marL="2514600" marR="0" lvl="5"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6pPr>
            <a:lvl7pPr marL="2971800" marR="0" lvl="6"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7pPr>
            <a:lvl8pPr marL="3429000" marR="0" lvl="7"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8pPr>
            <a:lvl9pPr marL="3886200" marR="0" lvl="8" indent="-139700" algn="l" rtl="0">
              <a:lnSpc>
                <a:spcPct val="120000"/>
              </a:lnSpc>
              <a:spcBef>
                <a:spcPts val="500"/>
              </a:spcBef>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9pPr>
          </a:lstStyle>
          <a:p>
            <a:endParaRPr/>
          </a:p>
        </p:txBody>
      </p:sp>
      <p:sp>
        <p:nvSpPr>
          <p:cNvPr id="9" name="Shape 9"/>
          <p:cNvSpPr txBox="1">
            <a:spLocks noGrp="1"/>
          </p:cNvSpPr>
          <p:nvPr>
            <p:ph type="dt" idx="10"/>
          </p:nvPr>
        </p:nvSpPr>
        <p:spPr>
          <a:xfrm>
            <a:off x="7678736" y="5883275"/>
            <a:ext cx="2743199" cy="365125"/>
          </a:xfrm>
          <a:prstGeom prst="rect">
            <a:avLst/>
          </a:prstGeom>
          <a:noFill/>
          <a:ln>
            <a:noFill/>
          </a:ln>
        </p:spPr>
        <p:txBody>
          <a:bodyPr wrap="square" lIns="91425" tIns="91425" rIns="91425" bIns="91425" anchor="ctr" anchorCtr="0"/>
          <a:lstStyle>
            <a:lvl1pPr marL="0" marR="0" lvl="0" indent="0" algn="r"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 name="Shape 10"/>
          <p:cNvSpPr txBox="1">
            <a:spLocks noGrp="1"/>
          </p:cNvSpPr>
          <p:nvPr>
            <p:ph type="ftr" idx="11"/>
          </p:nvPr>
        </p:nvSpPr>
        <p:spPr>
          <a:xfrm>
            <a:off x="913774" y="5883275"/>
            <a:ext cx="6672886" cy="365125"/>
          </a:xfrm>
          <a:prstGeom prst="rect">
            <a:avLst/>
          </a:prstGeom>
          <a:noFill/>
          <a:ln>
            <a:noFill/>
          </a:ln>
        </p:spPr>
        <p:txBody>
          <a:bodyPr wrap="square" lIns="91425" tIns="91425" rIns="91425" bIns="91425" anchor="ctr" anchorCtr="0"/>
          <a:lstStyle>
            <a:lvl1pPr marL="0" marR="0" lvl="0" indent="0" algn="l" rtl="0">
              <a:spcBef>
                <a:spcPts val="0"/>
              </a:spcBef>
              <a:buNone/>
              <a:defRPr sz="1000" b="0" i="0" u="none" strike="noStrike" cap="none">
                <a:solidFill>
                  <a:schemeClr val="dk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 name="Shape 11"/>
          <p:cNvSpPr txBox="1">
            <a:spLocks noGrp="1"/>
          </p:cNvSpPr>
          <p:nvPr>
            <p:ph type="sldNum" idx="12"/>
          </p:nvPr>
        </p:nvSpPr>
        <p:spPr>
          <a:xfrm>
            <a:off x="10514010" y="5883275"/>
            <a:ext cx="764214"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Questrial"/>
                <a:ea typeface="Questrial"/>
                <a:cs typeface="Questrial"/>
                <a:sym typeface="Questrial"/>
              </a:rPr>
              <a:t>‹#›</a:t>
            </a:fld>
            <a:endParaRPr lang="en-US" sz="1000" b="0" i="0" u="none" strike="noStrike" cap="none">
              <a:solidFill>
                <a:schemeClr val="dk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newsroom.cisco.com/release/141201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iot-suite/iot-suite-overview" TargetMode="External"/><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computerworld.com/article/2692863/microsofts-nadella-on-windows-9-it-came-and-went.html" TargetMode="External"/><Relationship Id="rId5" Type="http://schemas.openxmlformats.org/officeDocument/2006/relationships/hyperlink" Target="https://github.com/ms-iot" TargetMode="External"/><Relationship Id="rId4" Type="http://schemas.openxmlformats.org/officeDocument/2006/relationships/hyperlink" Target="https://dev.windows.com/en-us/featured/windows-developer-program-for-io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networkworld.com/article/2173378/applications/why-google-paid--3-2-billion-for-thermostat-startup-nest.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loud.google.com/solutions/io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artner.com/technology/research/internet-of-things/?cm_sp=itg-_-hub-_-io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1751011" y="1300784"/>
            <a:ext cx="8689975" cy="2509212"/>
          </a:xfrm>
          <a:prstGeom prst="rect">
            <a:avLst/>
          </a:prstGeom>
          <a:noFill/>
          <a:ln>
            <a:noFill/>
          </a:ln>
        </p:spPr>
        <p:txBody>
          <a:bodyPr wrap="square" lIns="91425" tIns="45700" rIns="91425" bIns="45700" anchor="b" anchorCtr="0">
            <a:noAutofit/>
          </a:bodyPr>
          <a:lstStyle/>
          <a:p>
            <a:pPr marL="0" marR="0" lvl="0" indent="0" algn="ctr" rtl="0">
              <a:lnSpc>
                <a:spcPct val="90000"/>
              </a:lnSpc>
              <a:spcBef>
                <a:spcPts val="0"/>
              </a:spcBef>
              <a:buClr>
                <a:schemeClr val="dk1"/>
              </a:buClr>
              <a:buSzPct val="25000"/>
              <a:buFont typeface="Questrial"/>
              <a:buNone/>
            </a:pPr>
            <a:r>
              <a:rPr lang="en-US" sz="4800" i="0" u="none" strike="noStrike" cap="none">
                <a:solidFill>
                  <a:schemeClr val="dk1"/>
                </a:solidFill>
                <a:latin typeface="Arial"/>
                <a:ea typeface="Arial"/>
                <a:cs typeface="Arial"/>
                <a:sym typeface="Arial"/>
              </a:rPr>
              <a:t>INTERNET OF THINGS</a:t>
            </a:r>
          </a:p>
        </p:txBody>
      </p:sp>
      <p:sp>
        <p:nvSpPr>
          <p:cNvPr id="156" name="Shape 156"/>
          <p:cNvSpPr txBox="1">
            <a:spLocks noGrp="1"/>
          </p:cNvSpPr>
          <p:nvPr>
            <p:ph type="subTitle" idx="1"/>
          </p:nvPr>
        </p:nvSpPr>
        <p:spPr>
          <a:xfrm>
            <a:off x="1751011" y="3886200"/>
            <a:ext cx="8689975" cy="1371598"/>
          </a:xfrm>
          <a:prstGeom prst="rect">
            <a:avLst/>
          </a:prstGeom>
          <a:noFill/>
          <a:ln>
            <a:noFill/>
          </a:ln>
        </p:spPr>
        <p:txBody>
          <a:bodyPr wrap="square" lIns="91425" tIns="45700" rIns="91425" bIns="45700" anchor="t" anchorCtr="0">
            <a:noAutofit/>
          </a:bodyPr>
          <a:lstStyle/>
          <a:p>
            <a:pPr marL="0" marR="0" lvl="0" indent="0" algn="ctr" rtl="0">
              <a:lnSpc>
                <a:spcPct val="120000"/>
              </a:lnSpc>
              <a:spcBef>
                <a:spcPts val="0"/>
              </a:spcBef>
              <a:buClr>
                <a:schemeClr val="dk1"/>
              </a:buClr>
              <a:buSzPct val="25000"/>
              <a:buFont typeface="Arial"/>
              <a:buNone/>
            </a:pPr>
            <a:r>
              <a:rPr lang="en-US"/>
              <a:t>Group Members:</a:t>
            </a:r>
          </a:p>
          <a:p>
            <a:pPr marL="0" marR="0" lvl="0" indent="0" algn="ctr" rtl="0">
              <a:lnSpc>
                <a:spcPct val="120000"/>
              </a:lnSpc>
              <a:spcBef>
                <a:spcPts val="0"/>
              </a:spcBef>
              <a:buClr>
                <a:schemeClr val="dk1"/>
              </a:buClr>
              <a:buSzPct val="25000"/>
              <a:buFont typeface="Arial"/>
              <a:buNone/>
            </a:pPr>
            <a:r>
              <a:rPr lang="en-US"/>
              <a:t>Chris Guerra, Ankur Gandhi, Jason Han, Snehal Jadhav,</a:t>
            </a:r>
          </a:p>
          <a:p>
            <a:pPr marL="0" marR="0" lvl="0" indent="0" algn="ctr" rtl="0">
              <a:lnSpc>
                <a:spcPct val="120000"/>
              </a:lnSpc>
              <a:spcBef>
                <a:spcPts val="0"/>
              </a:spcBef>
              <a:buClr>
                <a:schemeClr val="dk1"/>
              </a:buClr>
              <a:buSzPct val="25000"/>
              <a:buFont typeface="Arial"/>
              <a:buNone/>
            </a:pPr>
            <a:r>
              <a:rPr lang="en-US"/>
              <a:t>Steve Duran, Srushti Gangireddy, Tejas Ghalsasi</a:t>
            </a:r>
          </a:p>
        </p:txBody>
      </p:sp>
      <p:pic>
        <p:nvPicPr>
          <p:cNvPr id="2" name="CPSC 440 - task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8106" y="34367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29903"/>
    </mc:Choice>
    <mc:Fallback>
      <p:transition advTm="29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lgn="l">
              <a:spcBef>
                <a:spcPts val="0"/>
              </a:spcBef>
              <a:buNone/>
            </a:pPr>
            <a:r>
              <a:rPr lang="en-US"/>
              <a:t>IBM </a:t>
            </a:r>
          </a:p>
        </p:txBody>
      </p:sp>
      <p:sp>
        <p:nvSpPr>
          <p:cNvPr id="214" name="Shape 214"/>
          <p:cNvSpPr txBox="1">
            <a:spLocks noGrp="1"/>
          </p:cNvSpPr>
          <p:nvPr>
            <p:ph type="body" idx="1"/>
          </p:nvPr>
        </p:nvSpPr>
        <p:spPr>
          <a:xfrm>
            <a:off x="913774" y="2367091"/>
            <a:ext cx="10363800" cy="3424200"/>
          </a:xfrm>
          <a:prstGeom prst="rect">
            <a:avLst/>
          </a:prstGeom>
        </p:spPr>
        <p:txBody>
          <a:bodyPr wrap="square" lIns="91425" tIns="91425" rIns="91425" bIns="91425" anchor="t" anchorCtr="0">
            <a:noAutofit/>
          </a:bodyPr>
          <a:lstStyle/>
          <a:p>
            <a:pPr marL="457200" lvl="0" indent="-228600" rtl="0">
              <a:spcBef>
                <a:spcPts val="0"/>
              </a:spcBef>
            </a:pPr>
            <a:r>
              <a:rPr lang="en-US"/>
              <a:t>IBM and BMW partner up to create CarData Project</a:t>
            </a:r>
          </a:p>
          <a:p>
            <a:pPr marL="457200" lvl="0" indent="-228600" rtl="0">
              <a:spcBef>
                <a:spcPts val="0"/>
              </a:spcBef>
            </a:pPr>
            <a:r>
              <a:rPr lang="en-US"/>
              <a:t>A new way of accessing data about your car</a:t>
            </a:r>
          </a:p>
          <a:p>
            <a:pPr marL="914400" lvl="1" indent="-228600" rtl="0">
              <a:spcBef>
                <a:spcPts val="0"/>
              </a:spcBef>
            </a:pPr>
            <a:r>
              <a:rPr lang="en-US"/>
              <a:t>Mileage, Average Fuel Consumption, Event Data, Service Information and more </a:t>
            </a:r>
          </a:p>
          <a:p>
            <a:pPr marL="457200" lvl="0" indent="-228600" rtl="0">
              <a:spcBef>
                <a:spcPts val="0"/>
              </a:spcBef>
            </a:pPr>
            <a:r>
              <a:rPr lang="en-US"/>
              <a:t>Information encrypted on a sim card and then transfer to IBM cloud . </a:t>
            </a:r>
          </a:p>
          <a:p>
            <a:pPr marL="457200" lvl="0" indent="-228600" rtl="0">
              <a:spcBef>
                <a:spcPts val="0"/>
              </a:spcBef>
            </a:pPr>
            <a:r>
              <a:rPr lang="en-US"/>
              <a:t>Benefits</a:t>
            </a:r>
          </a:p>
          <a:p>
            <a:pPr marL="914400" lvl="1" indent="-228600" rtl="0">
              <a:spcBef>
                <a:spcPts val="0"/>
              </a:spcBef>
            </a:pPr>
            <a:r>
              <a:rPr lang="en-US"/>
              <a:t> All car information at a single place</a:t>
            </a:r>
          </a:p>
          <a:p>
            <a:pPr marL="914400" lvl="1" indent="-228600" rtl="0">
              <a:spcBef>
                <a:spcPts val="0"/>
              </a:spcBef>
            </a:pPr>
            <a:r>
              <a:rPr lang="en-US"/>
              <a:t>Accurate and detailed car information</a:t>
            </a:r>
          </a:p>
          <a:p>
            <a:pPr marL="914400" lvl="1" indent="-228600" rtl="0">
              <a:spcBef>
                <a:spcPts val="0"/>
              </a:spcBef>
            </a:pPr>
            <a:r>
              <a:rPr lang="en-US"/>
              <a:t>Third party services </a:t>
            </a:r>
          </a:p>
          <a:p>
            <a:pPr marL="914400" lvl="1" indent="-228600" rtl="0">
              <a:spcBef>
                <a:spcPts val="0"/>
              </a:spcBef>
            </a:pPr>
            <a:r>
              <a:rPr lang="en-US"/>
              <a:t>Customer control of data </a:t>
            </a:r>
          </a:p>
          <a:p>
            <a:pPr marL="0" lvl="0" indent="0" rtl="0">
              <a:spcBef>
                <a:spcPts val="0"/>
              </a:spcBef>
              <a:buNone/>
            </a:pPr>
            <a:endParaRPr/>
          </a:p>
        </p:txBody>
      </p:sp>
      <p:pic>
        <p:nvPicPr>
          <p:cNvPr id="215" name="Shape 215" descr="Image result for ibm logo"/>
          <p:cNvPicPr preferRelativeResize="0"/>
          <p:nvPr/>
        </p:nvPicPr>
        <p:blipFill>
          <a:blip r:embed="rId3">
            <a:alphaModFix/>
          </a:blip>
          <a:stretch>
            <a:fillRect/>
          </a:stretch>
        </p:blipFill>
        <p:spPr>
          <a:xfrm>
            <a:off x="5302250" y="705475"/>
            <a:ext cx="3860800" cy="14223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29712"/>
    </mc:Choice>
    <mc:Fallback>
      <p:transition advTm="2971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lgn="l">
              <a:spcBef>
                <a:spcPts val="0"/>
              </a:spcBef>
              <a:buNone/>
            </a:pPr>
            <a:r>
              <a:rPr lang="en-US"/>
              <a:t> Orbita </a:t>
            </a:r>
          </a:p>
        </p:txBody>
      </p:sp>
      <p:sp>
        <p:nvSpPr>
          <p:cNvPr id="221" name="Shape 221"/>
          <p:cNvSpPr txBox="1">
            <a:spLocks noGrp="1"/>
          </p:cNvSpPr>
          <p:nvPr>
            <p:ph type="body" idx="1"/>
          </p:nvPr>
        </p:nvSpPr>
        <p:spPr>
          <a:xfrm>
            <a:off x="914074" y="2214816"/>
            <a:ext cx="10363800" cy="3424200"/>
          </a:xfrm>
          <a:prstGeom prst="rect">
            <a:avLst/>
          </a:prstGeom>
        </p:spPr>
        <p:txBody>
          <a:bodyPr wrap="square" lIns="91425" tIns="91425" rIns="91425" bIns="91425" anchor="t" anchorCtr="0">
            <a:noAutofit/>
          </a:bodyPr>
          <a:lstStyle/>
          <a:p>
            <a:pPr marL="457200" lvl="0" indent="-228600" rtl="0">
              <a:spcBef>
                <a:spcPts val="0"/>
              </a:spcBef>
            </a:pPr>
            <a:r>
              <a:rPr lang="en-US"/>
              <a:t>Healthcare, one of the fastest industry adopting IOT </a:t>
            </a:r>
          </a:p>
          <a:p>
            <a:pPr marL="457200" lvl="0" indent="-228600" rtl="0">
              <a:spcBef>
                <a:spcPts val="0"/>
              </a:spcBef>
            </a:pPr>
            <a:r>
              <a:rPr lang="en-US"/>
              <a:t>Orbita has uses IOT devices like such as:</a:t>
            </a:r>
          </a:p>
          <a:p>
            <a:pPr marL="914400" lvl="1" indent="-228600" rtl="0">
              <a:spcBef>
                <a:spcPts val="0"/>
              </a:spcBef>
            </a:pPr>
            <a:r>
              <a:rPr lang="en-US"/>
              <a:t>Smart phones </a:t>
            </a:r>
          </a:p>
          <a:p>
            <a:pPr marL="914400" lvl="1" indent="-228600" rtl="0">
              <a:spcBef>
                <a:spcPts val="0"/>
              </a:spcBef>
            </a:pPr>
            <a:r>
              <a:rPr lang="en-US"/>
              <a:t>Wearables </a:t>
            </a:r>
          </a:p>
          <a:p>
            <a:pPr marL="914400" lvl="1" indent="-228600" rtl="0">
              <a:spcBef>
                <a:spcPts val="0"/>
              </a:spcBef>
            </a:pPr>
            <a:r>
              <a:rPr lang="en-US"/>
              <a:t>Other medical devices </a:t>
            </a:r>
          </a:p>
          <a:p>
            <a:pPr marL="457200" lvl="0" indent="-228600" rtl="0">
              <a:spcBef>
                <a:spcPts val="0"/>
              </a:spcBef>
            </a:pPr>
            <a:r>
              <a:rPr lang="en-US"/>
              <a:t>Medical doctors and nurses have constant attention to patients via dashboard</a:t>
            </a:r>
          </a:p>
          <a:p>
            <a:pPr marL="457200" lvl="0" indent="-228600" rtl="0">
              <a:spcBef>
                <a:spcPts val="0"/>
              </a:spcBef>
            </a:pPr>
            <a:r>
              <a:rPr lang="en-US"/>
              <a:t>Benefits</a:t>
            </a:r>
          </a:p>
          <a:p>
            <a:pPr marL="914400" lvl="1" indent="-228600" rtl="0">
              <a:spcBef>
                <a:spcPts val="0"/>
              </a:spcBef>
            </a:pPr>
            <a:r>
              <a:rPr lang="en-US"/>
              <a:t>Early detection of sickness or abnormalities </a:t>
            </a:r>
          </a:p>
          <a:p>
            <a:pPr marL="914400" lvl="1" indent="-228600" rtl="0">
              <a:spcBef>
                <a:spcPts val="0"/>
              </a:spcBef>
            </a:pPr>
            <a:r>
              <a:rPr lang="en-US"/>
              <a:t>Health cost go down </a:t>
            </a:r>
          </a:p>
          <a:p>
            <a:pPr marL="914400" lvl="1" indent="-228600" rtl="0">
              <a:spcBef>
                <a:spcPts val="0"/>
              </a:spcBef>
            </a:pPr>
            <a:r>
              <a:rPr lang="en-US"/>
              <a:t>People live a longer and live healthier life</a:t>
            </a:r>
          </a:p>
          <a:p>
            <a:pPr marL="457200" lvl="0" indent="0">
              <a:spcBef>
                <a:spcPts val="0"/>
              </a:spcBef>
              <a:buNone/>
            </a:pPr>
            <a:endParaRPr/>
          </a:p>
        </p:txBody>
      </p:sp>
      <p:pic>
        <p:nvPicPr>
          <p:cNvPr id="222" name="Shape 222" descr="Image result for orbita healthcare logo"/>
          <p:cNvPicPr preferRelativeResize="0"/>
          <p:nvPr/>
        </p:nvPicPr>
        <p:blipFill>
          <a:blip r:embed="rId3">
            <a:alphaModFix/>
          </a:blip>
          <a:stretch>
            <a:fillRect/>
          </a:stretch>
        </p:blipFill>
        <p:spPr>
          <a:xfrm>
            <a:off x="7855875" y="981400"/>
            <a:ext cx="2375025" cy="2375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53840"/>
    </mc:Choice>
    <mc:Fallback>
      <p:transition advTm="5384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lgn="l">
              <a:spcBef>
                <a:spcPts val="0"/>
              </a:spcBef>
              <a:buNone/>
            </a:pPr>
            <a:r>
              <a:rPr lang="en-US"/>
              <a:t>ThinFilm </a:t>
            </a:r>
          </a:p>
        </p:txBody>
      </p:sp>
      <p:sp>
        <p:nvSpPr>
          <p:cNvPr id="228" name="Shape 228"/>
          <p:cNvSpPr txBox="1">
            <a:spLocks noGrp="1"/>
          </p:cNvSpPr>
          <p:nvPr>
            <p:ph type="body" idx="1"/>
          </p:nvPr>
        </p:nvSpPr>
        <p:spPr>
          <a:xfrm>
            <a:off x="913775" y="1874076"/>
            <a:ext cx="10363800" cy="3917100"/>
          </a:xfrm>
          <a:prstGeom prst="rect">
            <a:avLst/>
          </a:prstGeom>
        </p:spPr>
        <p:txBody>
          <a:bodyPr wrap="square" lIns="91425" tIns="91425" rIns="91425" bIns="91425" anchor="t" anchorCtr="0">
            <a:noAutofit/>
          </a:bodyPr>
          <a:lstStyle/>
          <a:p>
            <a:pPr marL="457200" lvl="0" indent="-228600" rtl="0">
              <a:spcBef>
                <a:spcPts val="0"/>
              </a:spcBef>
            </a:pPr>
            <a:r>
              <a:rPr lang="en-US"/>
              <a:t>IOT has allowed thinfilm to build a company that uses a sensor strip that delivers constant information about the product it is attached to. </a:t>
            </a:r>
          </a:p>
          <a:p>
            <a:pPr marL="457200" lvl="0" indent="-228600" rtl="0">
              <a:spcBef>
                <a:spcPts val="0"/>
              </a:spcBef>
            </a:pPr>
            <a:r>
              <a:rPr lang="en-US"/>
              <a:t>Markets broken into:</a:t>
            </a:r>
          </a:p>
          <a:p>
            <a:pPr marL="914400" lvl="1" indent="-228600" rtl="0">
              <a:spcBef>
                <a:spcPts val="0"/>
              </a:spcBef>
            </a:pPr>
            <a:r>
              <a:rPr lang="en-US"/>
              <a:t>Retail</a:t>
            </a:r>
          </a:p>
          <a:p>
            <a:pPr marL="1371600" lvl="2" indent="-228600" rtl="0">
              <a:spcBef>
                <a:spcPts val="0"/>
              </a:spcBef>
            </a:pPr>
            <a:r>
              <a:rPr lang="en-US"/>
              <a:t>Replacing physical tag</a:t>
            </a:r>
          </a:p>
          <a:p>
            <a:pPr marL="1371600" lvl="2" indent="-228600" rtl="0">
              <a:spcBef>
                <a:spcPts val="0"/>
              </a:spcBef>
            </a:pPr>
            <a:r>
              <a:rPr lang="en-US"/>
              <a:t>Shows to reduce theft in companies</a:t>
            </a:r>
          </a:p>
          <a:p>
            <a:pPr marL="1371600" lvl="2" indent="-228600" rtl="0">
              <a:spcBef>
                <a:spcPts val="0"/>
              </a:spcBef>
            </a:pPr>
            <a:r>
              <a:rPr lang="en-US"/>
              <a:t>Cost effect</a:t>
            </a:r>
          </a:p>
          <a:p>
            <a:pPr marL="914400" lvl="1" indent="-228600" rtl="0">
              <a:spcBef>
                <a:spcPts val="0"/>
              </a:spcBef>
            </a:pPr>
            <a:r>
              <a:rPr lang="en-US"/>
              <a:t>Food Industry</a:t>
            </a:r>
          </a:p>
          <a:p>
            <a:pPr marL="1371600" lvl="2" indent="-228600" rtl="0">
              <a:spcBef>
                <a:spcPts val="0"/>
              </a:spcBef>
            </a:pPr>
            <a:r>
              <a:rPr lang="en-US"/>
              <a:t>Temperature tracking </a:t>
            </a:r>
          </a:p>
          <a:p>
            <a:pPr marL="1371600" lvl="2" indent="-228600" rtl="0">
              <a:spcBef>
                <a:spcPts val="0"/>
              </a:spcBef>
            </a:pPr>
            <a:r>
              <a:rPr lang="en-US"/>
              <a:t>Increase in health standards </a:t>
            </a:r>
          </a:p>
          <a:p>
            <a:pPr marL="457200" lvl="0" indent="-228600" rtl="0">
              <a:spcBef>
                <a:spcPts val="0"/>
              </a:spcBef>
            </a:pPr>
            <a:r>
              <a:rPr lang="en-US"/>
              <a:t>All information can be seen on any mobile device. </a:t>
            </a:r>
          </a:p>
        </p:txBody>
      </p:sp>
      <p:pic>
        <p:nvPicPr>
          <p:cNvPr id="229" name="Shape 229"/>
          <p:cNvPicPr preferRelativeResize="0"/>
          <p:nvPr/>
        </p:nvPicPr>
        <p:blipFill>
          <a:blip r:embed="rId3">
            <a:alphaModFix/>
          </a:blip>
          <a:stretch>
            <a:fillRect/>
          </a:stretch>
        </p:blipFill>
        <p:spPr>
          <a:xfrm>
            <a:off x="4552950" y="692600"/>
            <a:ext cx="3086100" cy="1079500"/>
          </a:xfrm>
          <a:prstGeom prst="rect">
            <a:avLst/>
          </a:prstGeom>
          <a:noFill/>
          <a:ln>
            <a:noFill/>
          </a:ln>
        </p:spPr>
      </p:pic>
      <p:pic>
        <p:nvPicPr>
          <p:cNvPr id="230" name="Shape 230" descr="Image result for what does the sensor look like for thin Film"/>
          <p:cNvPicPr preferRelativeResize="0"/>
          <p:nvPr/>
        </p:nvPicPr>
        <p:blipFill>
          <a:blip r:embed="rId4">
            <a:alphaModFix/>
          </a:blip>
          <a:stretch>
            <a:fillRect/>
          </a:stretch>
        </p:blipFill>
        <p:spPr>
          <a:xfrm>
            <a:off x="8012300" y="2865425"/>
            <a:ext cx="3177775" cy="2925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51808"/>
    </mc:Choice>
    <mc:Fallback>
      <p:transition advTm="5180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descr="Image result for amazon"/>
          <p:cNvPicPr preferRelativeResize="0"/>
          <p:nvPr/>
        </p:nvPicPr>
        <p:blipFill rotWithShape="1">
          <a:blip r:embed="rId3">
            <a:alphaModFix/>
          </a:blip>
          <a:srcRect/>
          <a:stretch/>
        </p:blipFill>
        <p:spPr>
          <a:xfrm>
            <a:off x="3855719" y="0"/>
            <a:ext cx="5593079" cy="2049304"/>
          </a:xfrm>
          <a:prstGeom prst="rect">
            <a:avLst/>
          </a:prstGeom>
          <a:noFill/>
          <a:ln>
            <a:noFill/>
          </a:ln>
        </p:spPr>
      </p:pic>
      <p:sp>
        <p:nvSpPr>
          <p:cNvPr id="236" name="Shape 236"/>
          <p:cNvSpPr txBox="1">
            <a:spLocks noGrp="1"/>
          </p:cNvSpPr>
          <p:nvPr>
            <p:ph type="title"/>
          </p:nvPr>
        </p:nvSpPr>
        <p:spPr>
          <a:xfrm>
            <a:off x="1342058" y="29264"/>
            <a:ext cx="3199774" cy="1676399"/>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buClr>
                <a:schemeClr val="dk1"/>
              </a:buClr>
              <a:buSzPct val="25000"/>
              <a:buFont typeface="Questrial"/>
              <a:buNone/>
            </a:pPr>
            <a:r>
              <a:rPr lang="en-US" sz="4800" b="1" i="0" u="none" strike="noStrike" cap="none">
                <a:solidFill>
                  <a:schemeClr val="dk1"/>
                </a:solidFill>
                <a:latin typeface="Questrial"/>
                <a:ea typeface="Questrial"/>
                <a:cs typeface="Questrial"/>
                <a:sym typeface="Questrial"/>
              </a:rPr>
              <a:t>AMAZON</a:t>
            </a:r>
          </a:p>
        </p:txBody>
      </p:sp>
      <p:pic>
        <p:nvPicPr>
          <p:cNvPr id="237" name="Shape 237"/>
          <p:cNvPicPr preferRelativeResize="0">
            <a:picLocks noGrp="1"/>
          </p:cNvPicPr>
          <p:nvPr>
            <p:ph type="body" idx="1"/>
          </p:nvPr>
        </p:nvPicPr>
        <p:blipFill rotWithShape="1">
          <a:blip r:embed="rId4">
            <a:alphaModFix/>
          </a:blip>
          <a:srcRect/>
          <a:stretch/>
        </p:blipFill>
        <p:spPr>
          <a:xfrm>
            <a:off x="0" y="3295825"/>
            <a:ext cx="12192000" cy="3562200"/>
          </a:xfrm>
          <a:prstGeom prst="rect">
            <a:avLst/>
          </a:prstGeom>
          <a:noFill/>
          <a:ln>
            <a:noFill/>
          </a:ln>
        </p:spPr>
      </p:pic>
      <p:sp>
        <p:nvSpPr>
          <p:cNvPr id="238" name="Shape 238"/>
          <p:cNvSpPr txBox="1"/>
          <p:nvPr/>
        </p:nvSpPr>
        <p:spPr>
          <a:xfrm>
            <a:off x="122545" y="1676400"/>
            <a:ext cx="11155679" cy="1477328"/>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800" i="0" u="none" strike="noStrike" cap="none">
                <a:solidFill>
                  <a:schemeClr val="dk1"/>
                </a:solidFill>
              </a:rPr>
              <a:t>Amazon is a major electronic commerce and cloud computing company.</a:t>
            </a:r>
          </a:p>
          <a:p>
            <a:pPr marL="285750" marR="0" lvl="0" indent="-285750" algn="l" rtl="0">
              <a:spcBef>
                <a:spcPts val="0"/>
              </a:spcBef>
              <a:buClr>
                <a:schemeClr val="dk1"/>
              </a:buClr>
              <a:buSzPct val="100000"/>
              <a:buFont typeface="Arial"/>
              <a:buChar char="•"/>
            </a:pPr>
            <a:r>
              <a:rPr lang="en-US" sz="1800" i="0" u="none" strike="noStrike" cap="none">
                <a:solidFill>
                  <a:schemeClr val="dk1"/>
                </a:solidFill>
              </a:rPr>
              <a:t>Apart from its E-Commerce Business , Amazon has extensive options for cloud computing. As AWS is open for IoT, many companies can now leverage the power of IoT on top of their existing business. </a:t>
            </a:r>
          </a:p>
          <a:p>
            <a:pPr marL="285750" marR="0" lvl="0" indent="-285750" algn="l" rtl="0">
              <a:spcBef>
                <a:spcPts val="0"/>
              </a:spcBef>
              <a:buClr>
                <a:schemeClr val="dk1"/>
              </a:buClr>
              <a:buSzPct val="100000"/>
              <a:buFont typeface="Arial"/>
              <a:buChar char="•"/>
            </a:pPr>
            <a:r>
              <a:rPr lang="en-US" sz="1800" i="0" u="none" strike="noStrike" cap="none">
                <a:solidFill>
                  <a:schemeClr val="dk1"/>
                </a:solidFill>
              </a:rPr>
              <a:t>The following are the Amazon offerings for IOT</a:t>
            </a:r>
          </a:p>
        </p:txBody>
      </p:sp>
    </p:spTree>
  </p:cSld>
  <p:clrMapOvr>
    <a:masterClrMapping/>
  </p:clrMapOvr>
  <mc:AlternateContent xmlns:mc="http://schemas.openxmlformats.org/markup-compatibility/2006">
    <mc:Choice xmlns:p14="http://schemas.microsoft.com/office/powerpoint/2010/main" Requires="p14">
      <p:transition p14:dur="0" advTm="85180"/>
    </mc:Choice>
    <mc:Fallback>
      <p:transition advTm="8518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913775" y="618516"/>
            <a:ext cx="10364451" cy="1596177"/>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buClr>
                <a:schemeClr val="dk1"/>
              </a:buClr>
              <a:buSzPct val="25000"/>
              <a:buFont typeface="Questrial"/>
              <a:buNone/>
            </a:pPr>
            <a:r>
              <a:rPr lang="en-US" sz="4800" b="1" i="0" u="none" strike="noStrike" cap="none">
                <a:solidFill>
                  <a:schemeClr val="dk1"/>
                </a:solidFill>
                <a:latin typeface="Questrial"/>
                <a:ea typeface="Questrial"/>
                <a:cs typeface="Questrial"/>
                <a:sym typeface="Questrial"/>
              </a:rPr>
              <a:t>CISCO</a:t>
            </a:r>
          </a:p>
        </p:txBody>
      </p:sp>
      <p:sp>
        <p:nvSpPr>
          <p:cNvPr id="244" name="Shape 244"/>
          <p:cNvSpPr txBox="1">
            <a:spLocks noGrp="1"/>
          </p:cNvSpPr>
          <p:nvPr>
            <p:ph type="body" idx="1"/>
          </p:nvPr>
        </p:nvSpPr>
        <p:spPr>
          <a:xfrm>
            <a:off x="914086" y="2367091"/>
            <a:ext cx="10363800" cy="3424200"/>
          </a:xfrm>
          <a:prstGeom prst="rect">
            <a:avLst/>
          </a:prstGeom>
          <a:noFill/>
          <a:ln>
            <a:noFill/>
          </a:ln>
        </p:spPr>
        <p:txBody>
          <a:bodyPr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ct val="100000"/>
              <a:buFont typeface="Arial"/>
              <a:buChar char="•"/>
            </a:pPr>
            <a:r>
              <a:rPr lang="en-US" sz="2000" i="0" u="none" strike="noStrike" cap="none">
                <a:solidFill>
                  <a:schemeClr val="dk1"/>
                </a:solidFill>
                <a:latin typeface="Arial"/>
                <a:ea typeface="Arial"/>
                <a:cs typeface="Arial"/>
                <a:sym typeface="Arial"/>
              </a:rPr>
              <a:t>CISCO is a major company in Hardware electronics and technology. It has a significant contribution to IOT</a:t>
            </a:r>
          </a:p>
          <a:p>
            <a:pPr marL="228600" marR="0" lvl="0" indent="-228600" algn="l" rtl="0">
              <a:lnSpc>
                <a:spcPct val="120000"/>
              </a:lnSpc>
              <a:spcBef>
                <a:spcPts val="1000"/>
              </a:spcBef>
              <a:spcAft>
                <a:spcPts val="0"/>
              </a:spcAft>
              <a:buClr>
                <a:schemeClr val="dk1"/>
              </a:buClr>
              <a:buSzPct val="100000"/>
              <a:buFont typeface="Arial"/>
              <a:buChar char="•"/>
            </a:pPr>
            <a:r>
              <a:rPr lang="en-US" sz="2000" i="0" u="none" strike="noStrike" cap="none">
                <a:solidFill>
                  <a:srgbClr val="222222"/>
                </a:solidFill>
                <a:latin typeface="Arial"/>
                <a:ea typeface="Arial"/>
                <a:cs typeface="Arial"/>
                <a:sym typeface="Arial"/>
              </a:rPr>
              <a:t>Cisco investments allocates $150 million to fund early-stage firms around the globe[</a:t>
            </a:r>
            <a:r>
              <a:rPr lang="en-US" sz="2000" i="0" u="sng" strike="noStrike" cap="none">
                <a:solidFill>
                  <a:schemeClr val="hlink"/>
                </a:solidFill>
                <a:latin typeface="Arial"/>
                <a:ea typeface="Arial"/>
                <a:cs typeface="Arial"/>
                <a:sym typeface="Arial"/>
                <a:hlinkClick r:id="rId3"/>
              </a:rPr>
              <a:t>ref</a:t>
            </a:r>
            <a:r>
              <a:rPr lang="en-US" sz="2000" i="0" u="none" strike="noStrike" cap="none">
                <a:solidFill>
                  <a:srgbClr val="222222"/>
                </a:solidFill>
                <a:latin typeface="Arial"/>
                <a:ea typeface="Arial"/>
                <a:cs typeface="Arial"/>
                <a:sym typeface="Arial"/>
              </a:rPr>
              <a:t>]</a:t>
            </a:r>
          </a:p>
          <a:p>
            <a:pPr marL="228600" marR="0" lvl="0" indent="-228600" algn="l" rtl="0">
              <a:lnSpc>
                <a:spcPct val="120000"/>
              </a:lnSpc>
              <a:spcBef>
                <a:spcPts val="1000"/>
              </a:spcBef>
              <a:spcAft>
                <a:spcPts val="0"/>
              </a:spcAft>
              <a:buClr>
                <a:schemeClr val="dk1"/>
              </a:buClr>
              <a:buSzPct val="100000"/>
              <a:buFont typeface="Arial"/>
              <a:buChar char="•"/>
            </a:pPr>
            <a:r>
              <a:rPr lang="en-US" sz="2000" i="0" u="none" strike="noStrike" cap="none">
                <a:solidFill>
                  <a:srgbClr val="222222"/>
                </a:solidFill>
                <a:latin typeface="Arial"/>
                <a:ea typeface="Arial"/>
                <a:cs typeface="Arial"/>
                <a:sym typeface="Arial"/>
              </a:rPr>
              <a:t>Cisco has published White Paper on IoT on its ability to gather, analyze, and distribute data</a:t>
            </a:r>
          </a:p>
          <a:p>
            <a:pPr marL="228600" marR="0" lvl="0" indent="-228600" algn="l" rtl="0">
              <a:lnSpc>
                <a:spcPct val="120000"/>
              </a:lnSpc>
              <a:spcBef>
                <a:spcPts val="1000"/>
              </a:spcBef>
              <a:buClr>
                <a:schemeClr val="dk1"/>
              </a:buClr>
              <a:buSzPct val="100000"/>
              <a:buFont typeface="Arial"/>
              <a:buNone/>
            </a:pPr>
            <a:endParaRPr sz="2000" i="0" u="none" strike="noStrike" cap="none">
              <a:solidFill>
                <a:schemeClr val="dk1"/>
              </a:solidFill>
              <a:latin typeface="Arial"/>
              <a:ea typeface="Arial"/>
              <a:cs typeface="Arial"/>
              <a:sym typeface="Arial"/>
            </a:endParaRPr>
          </a:p>
        </p:txBody>
      </p:sp>
      <p:pic>
        <p:nvPicPr>
          <p:cNvPr id="245" name="Shape 245" descr="Image result for CISCO"/>
          <p:cNvPicPr preferRelativeResize="0"/>
          <p:nvPr/>
        </p:nvPicPr>
        <p:blipFill rotWithShape="1">
          <a:blip r:embed="rId4">
            <a:alphaModFix/>
          </a:blip>
          <a:srcRect/>
          <a:stretch/>
        </p:blipFill>
        <p:spPr>
          <a:xfrm>
            <a:off x="4046219" y="-3777"/>
            <a:ext cx="1904999" cy="1904999"/>
          </a:xfrm>
          <a:prstGeom prst="rect">
            <a:avLst/>
          </a:prstGeom>
          <a:noFill/>
          <a:ln>
            <a:noFill/>
          </a:ln>
        </p:spPr>
      </p:pic>
      <p:pic>
        <p:nvPicPr>
          <p:cNvPr id="246" name="Shape 246"/>
          <p:cNvPicPr preferRelativeResize="0"/>
          <p:nvPr/>
        </p:nvPicPr>
        <p:blipFill rotWithShape="1">
          <a:blip r:embed="rId5">
            <a:alphaModFix/>
          </a:blip>
          <a:srcRect/>
          <a:stretch/>
        </p:blipFill>
        <p:spPr>
          <a:xfrm>
            <a:off x="8281401" y="4199790"/>
            <a:ext cx="1905000" cy="24653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25720"/>
    </mc:Choice>
    <mc:Fallback>
      <p:transition advTm="2572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913775" y="618516"/>
            <a:ext cx="10364400" cy="1596300"/>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buClr>
                <a:schemeClr val="dk1"/>
              </a:buClr>
              <a:buSzPct val="25000"/>
              <a:buFont typeface="Questrial"/>
              <a:buNone/>
            </a:pPr>
            <a:r>
              <a:rPr lang="en-US" sz="4800" b="1" i="0" u="none" strike="noStrike" cap="none">
                <a:solidFill>
                  <a:schemeClr val="dk1"/>
                </a:solidFill>
                <a:latin typeface="Questrial"/>
                <a:ea typeface="Questrial"/>
                <a:cs typeface="Questrial"/>
                <a:sym typeface="Questrial"/>
              </a:rPr>
              <a:t>MICROSOFT</a:t>
            </a:r>
          </a:p>
        </p:txBody>
      </p:sp>
      <p:sp>
        <p:nvSpPr>
          <p:cNvPr id="252" name="Shape 252"/>
          <p:cNvSpPr txBox="1">
            <a:spLocks noGrp="1"/>
          </p:cNvSpPr>
          <p:nvPr>
            <p:ph type="body" idx="1"/>
          </p:nvPr>
        </p:nvSpPr>
        <p:spPr>
          <a:xfrm>
            <a:off x="913774" y="2367091"/>
            <a:ext cx="10363800" cy="3424200"/>
          </a:xfrm>
          <a:prstGeom prst="rect">
            <a:avLst/>
          </a:prstGeom>
          <a:noFill/>
          <a:ln>
            <a:noFill/>
          </a:ln>
        </p:spPr>
        <p:txBody>
          <a:bodyPr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ct val="100000"/>
              <a:buFont typeface="Arial"/>
              <a:buChar char="•"/>
            </a:pPr>
            <a:r>
              <a:rPr lang="en-US" sz="2000" i="0" u="none" strike="noStrike" cap="none">
                <a:solidFill>
                  <a:schemeClr val="dk1"/>
                </a:solidFill>
                <a:latin typeface="Arial"/>
                <a:ea typeface="Arial"/>
                <a:cs typeface="Arial"/>
                <a:sym typeface="Arial"/>
              </a:rPr>
              <a:t>Microsoft has its cloud setup on azure. They have enabled azure iot suite [- </a:t>
            </a:r>
            <a:r>
              <a:rPr lang="en-US" sz="2000" i="0" u="sng" strike="noStrike" cap="none">
                <a:solidFill>
                  <a:schemeClr val="hlink"/>
                </a:solidFill>
                <a:latin typeface="Arial"/>
                <a:ea typeface="Arial"/>
                <a:cs typeface="Arial"/>
                <a:sym typeface="Arial"/>
                <a:hlinkClick r:id="rId3"/>
              </a:rPr>
              <a:t>azure iot suite overview</a:t>
            </a:r>
            <a:r>
              <a:rPr lang="en-US" sz="2000" i="0" u="none" strike="noStrike" cap="none">
                <a:solidFill>
                  <a:schemeClr val="dk1"/>
                </a:solidFill>
                <a:latin typeface="Arial"/>
                <a:ea typeface="Arial"/>
                <a:cs typeface="Arial"/>
                <a:sym typeface="Arial"/>
              </a:rPr>
              <a:t>]</a:t>
            </a:r>
          </a:p>
          <a:p>
            <a:pPr marL="228600" marR="0" lvl="0" indent="-228600" algn="l" rtl="0">
              <a:lnSpc>
                <a:spcPct val="120000"/>
              </a:lnSpc>
              <a:spcBef>
                <a:spcPts val="1000"/>
              </a:spcBef>
              <a:spcAft>
                <a:spcPts val="0"/>
              </a:spcAft>
              <a:buClr>
                <a:schemeClr val="dk1"/>
              </a:buClr>
              <a:buSzPct val="100000"/>
              <a:buFont typeface="Arial"/>
              <a:buChar char="•"/>
            </a:pPr>
            <a:r>
              <a:rPr lang="en-US" sz="2000" i="0" u="none" strike="noStrike" cap="none">
                <a:solidFill>
                  <a:schemeClr val="dk1"/>
                </a:solidFill>
                <a:latin typeface="Arial"/>
                <a:ea typeface="Arial"/>
                <a:cs typeface="Arial"/>
                <a:sym typeface="Arial"/>
              </a:rPr>
              <a:t>Windows also has their own iot dashboard and software ie windows 10 for iot.</a:t>
            </a:r>
          </a:p>
          <a:p>
            <a:pPr marL="228600" marR="0" lvl="0" indent="-228600" algn="l" rtl="0">
              <a:lnSpc>
                <a:spcPct val="120000"/>
              </a:lnSpc>
              <a:spcBef>
                <a:spcPts val="1000"/>
              </a:spcBef>
              <a:spcAft>
                <a:spcPts val="0"/>
              </a:spcAft>
              <a:buClr>
                <a:schemeClr val="dk1"/>
              </a:buClr>
              <a:buSzPct val="100000"/>
              <a:buFont typeface="Arial"/>
              <a:buChar char="•"/>
            </a:pPr>
            <a:r>
              <a:rPr lang="en-US" sz="2000" i="0" u="sng" strike="noStrike" cap="none">
                <a:solidFill>
                  <a:schemeClr val="hlink"/>
                </a:solidFill>
                <a:latin typeface="Arial"/>
                <a:ea typeface="Arial"/>
                <a:cs typeface="Arial"/>
                <a:sym typeface="Arial"/>
                <a:hlinkClick r:id="rId4"/>
              </a:rPr>
              <a:t>Windows developer program for iot</a:t>
            </a:r>
            <a:r>
              <a:rPr lang="en-US" sz="2000" i="0" u="none" strike="noStrike" cap="none">
                <a:solidFill>
                  <a:schemeClr val="dk1"/>
                </a:solidFill>
                <a:latin typeface="Arial"/>
                <a:ea typeface="Arial"/>
                <a:cs typeface="Arial"/>
                <a:sym typeface="Arial"/>
              </a:rPr>
              <a:t> - github </a:t>
            </a:r>
            <a:r>
              <a:rPr lang="en-US" sz="2000" i="0" u="sng" strike="noStrike" cap="none">
                <a:solidFill>
                  <a:schemeClr val="hlink"/>
                </a:solidFill>
                <a:latin typeface="Arial"/>
                <a:ea typeface="Arial"/>
                <a:cs typeface="Arial"/>
                <a:sym typeface="Arial"/>
                <a:hlinkClick r:id="rId5"/>
              </a:rPr>
              <a:t>site</a:t>
            </a:r>
          </a:p>
          <a:p>
            <a:pPr marL="228600" marR="0" lvl="0" indent="-228600" algn="l" rtl="0">
              <a:lnSpc>
                <a:spcPct val="120000"/>
              </a:lnSpc>
              <a:spcBef>
                <a:spcPts val="1000"/>
              </a:spcBef>
              <a:buClr>
                <a:schemeClr val="dk1"/>
              </a:buClr>
              <a:buSzPct val="100000"/>
              <a:buFont typeface="Arial"/>
              <a:buChar char="•"/>
            </a:pPr>
            <a:r>
              <a:rPr lang="en-US" sz="2000" i="0" u="sng" strike="noStrike" cap="none">
                <a:solidFill>
                  <a:schemeClr val="hlink"/>
                </a:solidFill>
                <a:latin typeface="Arial"/>
                <a:ea typeface="Arial"/>
                <a:cs typeface="Arial"/>
                <a:sym typeface="Arial"/>
                <a:hlinkClick r:id="rId6"/>
              </a:rPr>
              <a:t>Nadella says windows 10 will tie everything together in the iot</a:t>
            </a:r>
          </a:p>
        </p:txBody>
      </p:sp>
      <p:pic>
        <p:nvPicPr>
          <p:cNvPr id="253" name="Shape 253" descr="Image result for microsoft"/>
          <p:cNvPicPr preferRelativeResize="0"/>
          <p:nvPr/>
        </p:nvPicPr>
        <p:blipFill rotWithShape="1">
          <a:blip r:embed="rId7">
            <a:alphaModFix/>
          </a:blip>
          <a:srcRect/>
          <a:stretch/>
        </p:blipFill>
        <p:spPr>
          <a:xfrm>
            <a:off x="4861558" y="466118"/>
            <a:ext cx="1666800" cy="1666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20810"/>
    </mc:Choice>
    <mc:Fallback>
      <p:transition advTm="2081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534025" y="-433043"/>
            <a:ext cx="10364451" cy="1596177"/>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dk1"/>
              </a:buClr>
              <a:buSzPct val="25000"/>
              <a:buFont typeface="Questrial"/>
              <a:buNone/>
            </a:pPr>
            <a:r>
              <a:rPr lang="en-US" sz="3600" b="0" i="0" u="none" strike="noStrike" cap="none">
                <a:solidFill>
                  <a:schemeClr val="dk1"/>
                </a:solidFill>
                <a:latin typeface="Questrial"/>
                <a:ea typeface="Questrial"/>
                <a:cs typeface="Questrial"/>
                <a:sym typeface="Questrial"/>
              </a:rPr>
              <a:t>GOOGLE</a:t>
            </a:r>
          </a:p>
        </p:txBody>
      </p:sp>
      <p:sp>
        <p:nvSpPr>
          <p:cNvPr id="259" name="Shape 259"/>
          <p:cNvSpPr txBox="1">
            <a:spLocks noGrp="1"/>
          </p:cNvSpPr>
          <p:nvPr>
            <p:ph type="body" idx="1"/>
          </p:nvPr>
        </p:nvSpPr>
        <p:spPr>
          <a:xfrm>
            <a:off x="432762" y="781991"/>
            <a:ext cx="10363826" cy="3424106"/>
          </a:xfrm>
          <a:prstGeom prst="rect">
            <a:avLst/>
          </a:prstGeom>
          <a:noFill/>
          <a:ln>
            <a:noFill/>
          </a:ln>
        </p:spPr>
        <p:txBody>
          <a:bodyPr wrap="square" lIns="91425" tIns="45700" rIns="91425" bIns="45700" anchor="t" anchorCtr="0">
            <a:noAutofit/>
          </a:bodyPr>
          <a:lstStyle/>
          <a:p>
            <a:pPr marL="228600" marR="0" lvl="0" indent="-228600" algn="l" rtl="0">
              <a:lnSpc>
                <a:spcPct val="120000"/>
              </a:lnSpc>
              <a:spcBef>
                <a:spcPts val="0"/>
              </a:spcBef>
              <a:spcAft>
                <a:spcPts val="0"/>
              </a:spcAft>
              <a:buClr>
                <a:schemeClr val="dk1"/>
              </a:buClr>
              <a:buSzPct val="100000"/>
              <a:buFont typeface="Arial"/>
              <a:buChar char="•"/>
            </a:pPr>
            <a:r>
              <a:rPr lang="en-US" sz="2000" i="0" u="none" strike="noStrike" cap="none">
                <a:solidFill>
                  <a:srgbClr val="191919"/>
                </a:solidFill>
                <a:latin typeface="Arial"/>
                <a:ea typeface="Arial"/>
                <a:cs typeface="Arial"/>
                <a:sym typeface="Arial"/>
              </a:rPr>
              <a:t>Google paid $3.2 billion for thermostat startup </a:t>
            </a:r>
            <a:r>
              <a:rPr lang="en-US">
                <a:solidFill>
                  <a:srgbClr val="191919"/>
                </a:solidFill>
                <a:latin typeface="Arial"/>
                <a:ea typeface="Arial"/>
                <a:cs typeface="Arial"/>
                <a:sym typeface="Arial"/>
              </a:rPr>
              <a:t>N</a:t>
            </a:r>
            <a:r>
              <a:rPr lang="en-US" sz="2000" i="0" u="none" strike="noStrike" cap="none">
                <a:solidFill>
                  <a:srgbClr val="191919"/>
                </a:solidFill>
                <a:latin typeface="Arial"/>
                <a:ea typeface="Arial"/>
                <a:cs typeface="Arial"/>
                <a:sym typeface="Arial"/>
              </a:rPr>
              <a:t>est.[</a:t>
            </a:r>
            <a:r>
              <a:rPr lang="en-US" sz="2000" i="0" u="sng" strike="noStrike" cap="none">
                <a:solidFill>
                  <a:schemeClr val="hlink"/>
                </a:solidFill>
                <a:latin typeface="Arial"/>
                <a:ea typeface="Arial"/>
                <a:cs typeface="Arial"/>
                <a:sym typeface="Arial"/>
                <a:hlinkClick r:id="rId3"/>
              </a:rPr>
              <a:t>Ref.</a:t>
            </a:r>
            <a:r>
              <a:rPr lang="en-US" sz="2000" i="0" u="none" strike="noStrike" cap="none">
                <a:solidFill>
                  <a:srgbClr val="191919"/>
                </a:solidFill>
                <a:latin typeface="Arial"/>
                <a:ea typeface="Arial"/>
                <a:cs typeface="Arial"/>
                <a:sym typeface="Arial"/>
              </a:rPr>
              <a:t>] . This puts google ahead of its competition.</a:t>
            </a:r>
          </a:p>
          <a:p>
            <a:pPr marL="228600" marR="0" lvl="0" indent="-228600" algn="l" rtl="0">
              <a:lnSpc>
                <a:spcPct val="120000"/>
              </a:lnSpc>
              <a:spcBef>
                <a:spcPts val="1000"/>
              </a:spcBef>
              <a:spcAft>
                <a:spcPts val="0"/>
              </a:spcAft>
              <a:buClr>
                <a:schemeClr val="dk1"/>
              </a:buClr>
              <a:buSzPct val="100000"/>
              <a:buFont typeface="Arial"/>
              <a:buChar char="•"/>
            </a:pPr>
            <a:r>
              <a:rPr lang="en-US" sz="2000" i="0" u="none" strike="noStrike" cap="none">
                <a:solidFill>
                  <a:schemeClr val="dk1"/>
                </a:solidFill>
                <a:latin typeface="Arial"/>
                <a:ea typeface="Arial"/>
                <a:cs typeface="Arial"/>
                <a:sym typeface="Arial"/>
              </a:rPr>
              <a:t>On the Business side google said that its combination of back end fiber optics network combined with its massive public cloud infrastructure is going to boost IoT.</a:t>
            </a:r>
          </a:p>
          <a:p>
            <a:pPr marL="228600" marR="0" lvl="0" indent="-228600" algn="l" rtl="0">
              <a:lnSpc>
                <a:spcPct val="120000"/>
              </a:lnSpc>
              <a:spcBef>
                <a:spcPts val="1000"/>
              </a:spcBef>
              <a:spcAft>
                <a:spcPts val="0"/>
              </a:spcAft>
              <a:buClr>
                <a:schemeClr val="dk1"/>
              </a:buClr>
              <a:buSzPct val="100000"/>
              <a:buFont typeface="Arial"/>
              <a:buChar char="•"/>
            </a:pPr>
            <a:r>
              <a:rPr lang="en-US" sz="2000" i="0" u="none" strike="noStrike" cap="none">
                <a:solidFill>
                  <a:schemeClr val="dk1"/>
                </a:solidFill>
                <a:latin typeface="Arial"/>
                <a:ea typeface="Arial"/>
                <a:cs typeface="Arial"/>
                <a:sym typeface="Arial"/>
              </a:rPr>
              <a:t>Google has its own Cloud IoT platform. [</a:t>
            </a:r>
            <a:r>
              <a:rPr lang="en-US" sz="2000" i="0" u="sng" strike="noStrike" cap="none">
                <a:solidFill>
                  <a:schemeClr val="hlink"/>
                </a:solidFill>
                <a:latin typeface="Arial"/>
                <a:ea typeface="Arial"/>
                <a:cs typeface="Arial"/>
                <a:sym typeface="Arial"/>
                <a:hlinkClick r:id="rId4"/>
              </a:rPr>
              <a:t>https://cloud.google.com/solutions/iot/</a:t>
            </a:r>
            <a:r>
              <a:rPr lang="en-US" sz="2000" i="0" u="none" strike="noStrike" cap="none">
                <a:solidFill>
                  <a:schemeClr val="dk1"/>
                </a:solidFill>
                <a:latin typeface="Arial"/>
                <a:ea typeface="Arial"/>
                <a:cs typeface="Arial"/>
                <a:sym typeface="Arial"/>
              </a:rPr>
              <a:t>]</a:t>
            </a:r>
          </a:p>
          <a:p>
            <a:pPr marL="228600" marR="0" lvl="0" indent="-228600" algn="l" rtl="0">
              <a:lnSpc>
                <a:spcPct val="120000"/>
              </a:lnSpc>
              <a:spcBef>
                <a:spcPts val="1000"/>
              </a:spcBef>
              <a:buClr>
                <a:schemeClr val="dk1"/>
              </a:buClr>
              <a:buSzPct val="100000"/>
              <a:buFont typeface="Arial"/>
              <a:buNone/>
            </a:pPr>
            <a:endParaRPr sz="2000" b="0" i="0" u="none" strike="noStrike" cap="none">
              <a:solidFill>
                <a:schemeClr val="dk1"/>
              </a:solidFill>
              <a:latin typeface="Arial"/>
              <a:ea typeface="Arial"/>
              <a:cs typeface="Arial"/>
              <a:sym typeface="Arial"/>
            </a:endParaRPr>
          </a:p>
        </p:txBody>
      </p:sp>
      <p:pic>
        <p:nvPicPr>
          <p:cNvPr id="260" name="Shape 260" descr="https://cloud.google.com/solutions/iot/images/benefits-diagram.png"/>
          <p:cNvPicPr preferRelativeResize="0"/>
          <p:nvPr/>
        </p:nvPicPr>
        <p:blipFill rotWithShape="1">
          <a:blip r:embed="rId5">
            <a:alphaModFix/>
          </a:blip>
          <a:srcRect/>
          <a:stretch/>
        </p:blipFill>
        <p:spPr>
          <a:xfrm>
            <a:off x="1148108" y="3002280"/>
            <a:ext cx="9648478" cy="3855720"/>
          </a:xfrm>
          <a:prstGeom prst="rect">
            <a:avLst/>
          </a:prstGeom>
          <a:noFill/>
          <a:ln>
            <a:noFill/>
          </a:ln>
        </p:spPr>
      </p:pic>
      <p:pic>
        <p:nvPicPr>
          <p:cNvPr id="261" name="Shape 261" descr="Image result for google"/>
          <p:cNvPicPr preferRelativeResize="0"/>
          <p:nvPr/>
        </p:nvPicPr>
        <p:blipFill rotWithShape="1">
          <a:blip r:embed="rId6">
            <a:alphaModFix/>
          </a:blip>
          <a:srcRect/>
          <a:stretch/>
        </p:blipFill>
        <p:spPr>
          <a:xfrm>
            <a:off x="5972348" y="0"/>
            <a:ext cx="891539" cy="8915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24871"/>
    </mc:Choice>
    <mc:Fallback>
      <p:transition advTm="2487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913774" y="828562"/>
            <a:ext cx="10351800" cy="2736900"/>
          </a:xfrm>
          <a:prstGeom prst="rect">
            <a:avLst/>
          </a:prstGeom>
        </p:spPr>
        <p:txBody>
          <a:bodyPr wrap="square" lIns="91425" tIns="91425" rIns="91425" bIns="91425" anchor="b" anchorCtr="0">
            <a:noAutofit/>
          </a:bodyPr>
          <a:lstStyle/>
          <a:p>
            <a:pPr lvl="0">
              <a:spcBef>
                <a:spcPts val="0"/>
              </a:spcBef>
              <a:buNone/>
            </a:pPr>
            <a:r>
              <a:rPr lang="en-US">
                <a:latin typeface="Arial"/>
                <a:ea typeface="Arial"/>
                <a:cs typeface="Arial"/>
                <a:sym typeface="Arial"/>
              </a:rPr>
              <a:t>Open Source IoT Projects</a:t>
            </a:r>
          </a:p>
        </p:txBody>
      </p:sp>
      <p:sp>
        <p:nvSpPr>
          <p:cNvPr id="267" name="Shape 267"/>
          <p:cNvSpPr txBox="1">
            <a:spLocks noGrp="1"/>
          </p:cNvSpPr>
          <p:nvPr>
            <p:ph type="body" idx="1"/>
          </p:nvPr>
        </p:nvSpPr>
        <p:spPr>
          <a:xfrm>
            <a:off x="913774" y="3657457"/>
            <a:ext cx="10351800" cy="13683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0" advTm="6490"/>
    </mc:Choice>
    <mc:Fallback>
      <p:transition advTm="649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913800" y="565966"/>
            <a:ext cx="10364400" cy="1596300"/>
          </a:xfrm>
          <a:prstGeom prst="rect">
            <a:avLst/>
          </a:prstGeom>
        </p:spPr>
        <p:txBody>
          <a:bodyPr wrap="square" lIns="91425" tIns="91425" rIns="91425" bIns="91425" anchor="ctr" anchorCtr="0">
            <a:noAutofit/>
          </a:bodyPr>
          <a:lstStyle/>
          <a:p>
            <a:pPr lvl="0">
              <a:spcBef>
                <a:spcPts val="0"/>
              </a:spcBef>
              <a:buNone/>
            </a:pPr>
            <a:r>
              <a:rPr lang="en-US">
                <a:latin typeface="Arial"/>
                <a:ea typeface="Arial"/>
                <a:cs typeface="Arial"/>
                <a:sym typeface="Arial"/>
              </a:rPr>
              <a:t>Home Assistant</a:t>
            </a:r>
          </a:p>
        </p:txBody>
      </p:sp>
      <p:sp>
        <p:nvSpPr>
          <p:cNvPr id="273" name="Shape 273"/>
          <p:cNvSpPr txBox="1">
            <a:spLocks noGrp="1"/>
          </p:cNvSpPr>
          <p:nvPr>
            <p:ph type="body" idx="1"/>
          </p:nvPr>
        </p:nvSpPr>
        <p:spPr>
          <a:xfrm>
            <a:off x="0" y="1914249"/>
            <a:ext cx="6757800" cy="5060400"/>
          </a:xfrm>
          <a:prstGeom prst="rect">
            <a:avLst/>
          </a:prstGeom>
        </p:spPr>
        <p:txBody>
          <a:bodyPr wrap="square" lIns="91425" tIns="91425" rIns="91425" bIns="91425" anchor="t" anchorCtr="0">
            <a:noAutofit/>
          </a:bodyPr>
          <a:lstStyle/>
          <a:p>
            <a:pPr marL="457200" lvl="0" indent="-228600">
              <a:spcBef>
                <a:spcPts val="0"/>
              </a:spcBef>
            </a:pPr>
            <a:r>
              <a:rPr lang="en-US">
                <a:latin typeface="Arial"/>
                <a:ea typeface="Arial"/>
                <a:cs typeface="Arial"/>
                <a:sym typeface="Arial"/>
              </a:rPr>
              <a:t>Home Assistant is an open-source home automation project that runs on Python 3.</a:t>
            </a:r>
          </a:p>
          <a:p>
            <a:pPr marL="457200" lvl="0" indent="-228600">
              <a:spcBef>
                <a:spcPts val="0"/>
              </a:spcBef>
            </a:pPr>
            <a:r>
              <a:rPr lang="en-US">
                <a:latin typeface="Arial"/>
                <a:ea typeface="Arial"/>
                <a:cs typeface="Arial"/>
                <a:sym typeface="Arial"/>
              </a:rPr>
              <a:t>Can be installed on a home computer or Raspberry Pi.</a:t>
            </a:r>
          </a:p>
          <a:p>
            <a:pPr marL="457200" lvl="0" indent="-228600">
              <a:spcBef>
                <a:spcPts val="0"/>
              </a:spcBef>
            </a:pPr>
            <a:r>
              <a:rPr lang="en-US">
                <a:latin typeface="Arial"/>
                <a:ea typeface="Arial"/>
                <a:cs typeface="Arial"/>
                <a:sym typeface="Arial"/>
              </a:rPr>
              <a:t>Works with already existing smart devices and products such as Amazon’s Echo/Alexa, Nest, Google Cast devices such as Android TVs and Chromecasts, and Apple TV.</a:t>
            </a:r>
          </a:p>
          <a:p>
            <a:pPr marL="457200" lvl="0" indent="-228600">
              <a:spcBef>
                <a:spcPts val="0"/>
              </a:spcBef>
            </a:pPr>
            <a:r>
              <a:rPr lang="en-US">
                <a:latin typeface="Arial"/>
                <a:ea typeface="Arial"/>
                <a:cs typeface="Arial"/>
                <a:sym typeface="Arial"/>
              </a:rPr>
              <a:t>Provides a privacy focused alternative to home automation without cloud-based data storage.</a:t>
            </a:r>
          </a:p>
          <a:p>
            <a:pPr marL="457200" lvl="0" indent="-228600">
              <a:spcBef>
                <a:spcPts val="0"/>
              </a:spcBef>
            </a:pPr>
            <a:r>
              <a:rPr lang="en-US">
                <a:latin typeface="Arial"/>
                <a:ea typeface="Arial"/>
                <a:cs typeface="Arial"/>
                <a:sym typeface="Arial"/>
              </a:rPr>
              <a:t>Users can download or submit programs to control various devices.</a:t>
            </a:r>
          </a:p>
          <a:p>
            <a:pPr lvl="0">
              <a:spcBef>
                <a:spcPts val="0"/>
              </a:spcBef>
              <a:buNone/>
            </a:pPr>
            <a:endParaRPr>
              <a:latin typeface="Arial"/>
              <a:ea typeface="Arial"/>
              <a:cs typeface="Arial"/>
              <a:sym typeface="Arial"/>
            </a:endParaRPr>
          </a:p>
        </p:txBody>
      </p:sp>
      <p:pic>
        <p:nvPicPr>
          <p:cNvPr id="274" name="Shape 274"/>
          <p:cNvPicPr preferRelativeResize="0"/>
          <p:nvPr/>
        </p:nvPicPr>
        <p:blipFill>
          <a:blip r:embed="rId3">
            <a:alphaModFix/>
          </a:blip>
          <a:stretch>
            <a:fillRect/>
          </a:stretch>
        </p:blipFill>
        <p:spPr>
          <a:xfrm>
            <a:off x="7754145" y="2767150"/>
            <a:ext cx="3942911" cy="4090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39483"/>
    </mc:Choice>
    <mc:Fallback>
      <p:transition advTm="3948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spcBef>
                <a:spcPts val="0"/>
              </a:spcBef>
              <a:buNone/>
            </a:pPr>
            <a:r>
              <a:rPr lang="en-US">
                <a:latin typeface="Arial"/>
                <a:ea typeface="Arial"/>
                <a:cs typeface="Arial"/>
                <a:sym typeface="Arial"/>
              </a:rPr>
              <a:t>ThingSpeak</a:t>
            </a:r>
          </a:p>
        </p:txBody>
      </p:sp>
      <p:sp>
        <p:nvSpPr>
          <p:cNvPr id="280" name="Shape 280"/>
          <p:cNvSpPr txBox="1">
            <a:spLocks noGrp="1"/>
          </p:cNvSpPr>
          <p:nvPr>
            <p:ph type="body" idx="1"/>
          </p:nvPr>
        </p:nvSpPr>
        <p:spPr>
          <a:xfrm>
            <a:off x="0" y="2367002"/>
            <a:ext cx="6310500" cy="4491000"/>
          </a:xfrm>
          <a:prstGeom prst="rect">
            <a:avLst/>
          </a:prstGeom>
        </p:spPr>
        <p:txBody>
          <a:bodyPr wrap="square" lIns="91425" tIns="91425" rIns="91425" bIns="91425" anchor="t" anchorCtr="0">
            <a:noAutofit/>
          </a:bodyPr>
          <a:lstStyle/>
          <a:p>
            <a:pPr marL="457200" lvl="0" indent="-228600">
              <a:spcBef>
                <a:spcPts val="0"/>
              </a:spcBef>
              <a:buFont typeface="Arial"/>
            </a:pPr>
            <a:r>
              <a:rPr lang="en-US">
                <a:latin typeface="Arial"/>
                <a:ea typeface="Arial"/>
                <a:cs typeface="Arial"/>
                <a:sym typeface="Arial"/>
              </a:rPr>
              <a:t>Application Programming Interface and application to store and retrieve data</a:t>
            </a:r>
          </a:p>
          <a:p>
            <a:pPr marL="457200" lvl="0" indent="-228600">
              <a:spcBef>
                <a:spcPts val="0"/>
              </a:spcBef>
              <a:buFont typeface="Arial"/>
            </a:pPr>
            <a:r>
              <a:rPr lang="en-US">
                <a:latin typeface="Arial"/>
                <a:ea typeface="Arial"/>
                <a:cs typeface="Arial"/>
                <a:sym typeface="Arial"/>
              </a:rPr>
              <a:t>Aggregate, visualize, and analyze live data streams in the cloud</a:t>
            </a:r>
          </a:p>
          <a:p>
            <a:pPr marL="457200" lvl="0" indent="-228600" rtl="0">
              <a:spcBef>
                <a:spcPts val="0"/>
              </a:spcBef>
              <a:buFont typeface="Arial"/>
            </a:pPr>
            <a:r>
              <a:rPr lang="en-US">
                <a:latin typeface="Arial"/>
                <a:ea typeface="Arial"/>
                <a:cs typeface="Arial"/>
                <a:sym typeface="Arial"/>
              </a:rPr>
              <a:t>Perform data analysis and process using integrated MATLAB support</a:t>
            </a:r>
          </a:p>
          <a:p>
            <a:pPr marL="457200" lvl="0" indent="-228600" rtl="0">
              <a:spcBef>
                <a:spcPts val="0"/>
              </a:spcBef>
              <a:buFont typeface="Arial"/>
            </a:pPr>
            <a:r>
              <a:rPr lang="en-US">
                <a:latin typeface="Arial"/>
                <a:ea typeface="Arial"/>
                <a:cs typeface="Arial"/>
                <a:sym typeface="Arial"/>
              </a:rPr>
              <a:t>Currently in use to perform energy data analysis, tide prediction, and traffic and weather monitoring</a:t>
            </a:r>
          </a:p>
        </p:txBody>
      </p:sp>
      <p:pic>
        <p:nvPicPr>
          <p:cNvPr id="281" name="Shape 281"/>
          <p:cNvPicPr preferRelativeResize="0"/>
          <p:nvPr/>
        </p:nvPicPr>
        <p:blipFill>
          <a:blip r:embed="rId3">
            <a:alphaModFix/>
          </a:blip>
          <a:stretch>
            <a:fillRect/>
          </a:stretch>
        </p:blipFill>
        <p:spPr>
          <a:xfrm>
            <a:off x="6462899" y="2367216"/>
            <a:ext cx="5576700" cy="2788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32674"/>
    </mc:Choice>
    <mc:Fallback>
      <p:transition advTm="3267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913775" y="618516"/>
            <a:ext cx="10364400" cy="696600"/>
          </a:xfrm>
          <a:prstGeom prst="rect">
            <a:avLst/>
          </a:prstGeom>
          <a:noFill/>
          <a:ln>
            <a:noFill/>
          </a:ln>
        </p:spPr>
        <p:txBody>
          <a:bodyPr wrap="square" lIns="91425" tIns="45700" rIns="91425" bIns="45700" anchor="ctr" anchorCtr="0">
            <a:noAutofit/>
          </a:bodyPr>
          <a:lstStyle/>
          <a:p>
            <a:pPr lvl="0" rtl="0">
              <a:spcBef>
                <a:spcPts val="0"/>
              </a:spcBef>
              <a:buClr>
                <a:schemeClr val="dk1"/>
              </a:buClr>
              <a:buSzPct val="25000"/>
              <a:buFont typeface="Questrial"/>
              <a:buNone/>
            </a:pPr>
            <a:r>
              <a:rPr lang="en-US"/>
              <a:t>WHAT IS IOT ??</a:t>
            </a:r>
          </a:p>
        </p:txBody>
      </p:sp>
      <p:sp>
        <p:nvSpPr>
          <p:cNvPr id="162" name="Shape 162"/>
          <p:cNvSpPr txBox="1">
            <a:spLocks noGrp="1"/>
          </p:cNvSpPr>
          <p:nvPr>
            <p:ph type="body" idx="1"/>
          </p:nvPr>
        </p:nvSpPr>
        <p:spPr>
          <a:xfrm>
            <a:off x="913774" y="2577735"/>
            <a:ext cx="10363800" cy="3213600"/>
          </a:xfrm>
          <a:prstGeom prst="rect">
            <a:avLst/>
          </a:prstGeom>
          <a:noFill/>
          <a:ln>
            <a:noFill/>
          </a:ln>
        </p:spPr>
        <p:txBody>
          <a:bodyPr wrap="square" lIns="91425" tIns="45700" rIns="91425" bIns="45700" anchor="t" anchorCtr="0">
            <a:noAutofit/>
          </a:bodyPr>
          <a:lstStyle/>
          <a:p>
            <a:pPr marL="228600" marR="0" lvl="0" indent="-215900" algn="l" rtl="0">
              <a:lnSpc>
                <a:spcPct val="120000"/>
              </a:lnSpc>
              <a:spcBef>
                <a:spcPts val="0"/>
              </a:spcBef>
              <a:spcAft>
                <a:spcPts val="0"/>
              </a:spcAft>
              <a:buClr>
                <a:schemeClr val="dk1"/>
              </a:buClr>
              <a:buSzPct val="100000"/>
              <a:buFont typeface="Arial"/>
              <a:buChar char="•"/>
            </a:pPr>
            <a:r>
              <a:rPr lang="en-US" sz="1800">
                <a:latin typeface="Arial"/>
                <a:ea typeface="Arial"/>
                <a:cs typeface="Arial"/>
                <a:sym typeface="Arial"/>
              </a:rPr>
              <a:t>Dictionary Definition</a:t>
            </a:r>
            <a:r>
              <a:rPr lang="en-US" sz="1800" i="0" u="none" strike="noStrike" cap="none">
                <a:solidFill>
                  <a:schemeClr val="dk1"/>
                </a:solidFill>
                <a:latin typeface="Arial"/>
                <a:ea typeface="Arial"/>
                <a:cs typeface="Arial"/>
                <a:sym typeface="Arial"/>
              </a:rPr>
              <a:t>:</a:t>
            </a:r>
          </a:p>
          <a:p>
            <a:pPr marL="228600" marR="0" lvl="0" indent="-215900" algn="l" rtl="0">
              <a:lnSpc>
                <a:spcPct val="120000"/>
              </a:lnSpc>
              <a:spcBef>
                <a:spcPts val="1000"/>
              </a:spcBef>
              <a:buClr>
                <a:schemeClr val="dk1"/>
              </a:buClr>
              <a:buSzPct val="100000"/>
              <a:buFont typeface="Arial"/>
              <a:buChar char="•"/>
            </a:pPr>
            <a:r>
              <a:rPr lang="en-US" sz="1800" b="1">
                <a:latin typeface="Arial"/>
                <a:ea typeface="Arial"/>
                <a:cs typeface="Arial"/>
                <a:sym typeface="Arial"/>
              </a:rPr>
              <a:t>The</a:t>
            </a:r>
            <a:r>
              <a:rPr lang="en-US" sz="1800" b="1">
                <a:latin typeface="Arial"/>
                <a:ea typeface="Arial"/>
                <a:cs typeface="Arial"/>
                <a:sym typeface="Arial"/>
                <a:hlinkClick r:id="rId3"/>
              </a:rPr>
              <a:t> </a:t>
            </a:r>
            <a:r>
              <a:rPr lang="en-US" sz="1800" b="1" u="sng">
                <a:solidFill>
                  <a:schemeClr val="hlink"/>
                </a:solidFill>
                <a:latin typeface="Arial"/>
                <a:ea typeface="Arial"/>
                <a:cs typeface="Arial"/>
                <a:sym typeface="Arial"/>
                <a:hlinkClick r:id="rId3"/>
              </a:rPr>
              <a:t>Internet of Things</a:t>
            </a:r>
            <a:r>
              <a:rPr lang="en-US" sz="1800" b="1">
                <a:latin typeface="Arial"/>
                <a:ea typeface="Arial"/>
                <a:cs typeface="Arial"/>
                <a:sym typeface="Arial"/>
              </a:rPr>
              <a:t> (</a:t>
            </a:r>
            <a:r>
              <a:rPr lang="en-US" sz="1800" b="1" u="sng">
                <a:solidFill>
                  <a:schemeClr val="hlink"/>
                </a:solidFill>
                <a:latin typeface="Arial"/>
                <a:ea typeface="Arial"/>
                <a:cs typeface="Arial"/>
                <a:sym typeface="Arial"/>
                <a:hlinkClick r:id="rId3"/>
              </a:rPr>
              <a:t>IoT</a:t>
            </a:r>
            <a:r>
              <a:rPr lang="en-US" sz="1800" b="1">
                <a:latin typeface="Arial"/>
                <a:ea typeface="Arial"/>
                <a:cs typeface="Arial"/>
                <a:sym typeface="Arial"/>
              </a:rPr>
              <a:t>)</a:t>
            </a:r>
            <a:r>
              <a:rPr lang="en-US" sz="1800">
                <a:latin typeface="Arial"/>
                <a:ea typeface="Arial"/>
                <a:cs typeface="Arial"/>
                <a:sym typeface="Arial"/>
              </a:rPr>
              <a:t> is the network of physical objects that contain embedded technology to communicate and sense or interact with their internal states or the external environment.</a:t>
            </a:r>
          </a:p>
          <a:p>
            <a:pPr marL="0" marR="0" lvl="0" indent="0" algn="l" rtl="0">
              <a:lnSpc>
                <a:spcPct val="120000"/>
              </a:lnSpc>
              <a:spcBef>
                <a:spcPts val="1000"/>
              </a:spcBef>
              <a:buNone/>
            </a:pPr>
            <a:r>
              <a:rPr lang="en-US" sz="1000">
                <a:latin typeface="Arial"/>
                <a:ea typeface="Arial"/>
                <a:cs typeface="Arial"/>
                <a:sym typeface="Arial"/>
              </a:rPr>
              <a:t>SOURCE: GARTNER 2017 (http://www.gartner.com/it-glossary/internet-of-things/)</a:t>
            </a:r>
          </a:p>
        </p:txBody>
      </p:sp>
    </p:spTree>
  </p:cSld>
  <p:clrMapOvr>
    <a:masterClrMapping/>
  </p:clrMapOvr>
  <mc:AlternateContent xmlns:mc="http://schemas.openxmlformats.org/markup-compatibility/2006">
    <mc:Choice xmlns:p14="http://schemas.microsoft.com/office/powerpoint/2010/main" Requires="p14">
      <p:transition p14:dur="0" advTm="24090"/>
    </mc:Choice>
    <mc:Fallback>
      <p:transition advTm="2409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913800" y="618516"/>
            <a:ext cx="10364400" cy="1596300"/>
          </a:xfrm>
          <a:prstGeom prst="rect">
            <a:avLst/>
          </a:prstGeom>
        </p:spPr>
        <p:txBody>
          <a:bodyPr wrap="square" lIns="91425" tIns="91425" rIns="91425" bIns="91425" anchor="ctr" anchorCtr="0">
            <a:noAutofit/>
          </a:bodyPr>
          <a:lstStyle/>
          <a:p>
            <a:pPr lvl="0">
              <a:spcBef>
                <a:spcPts val="0"/>
              </a:spcBef>
              <a:buNone/>
            </a:pPr>
            <a:r>
              <a:rPr lang="en-US"/>
              <a:t>OpenThread</a:t>
            </a:r>
          </a:p>
        </p:txBody>
      </p:sp>
      <p:sp>
        <p:nvSpPr>
          <p:cNvPr id="287" name="Shape 287"/>
          <p:cNvSpPr txBox="1">
            <a:spLocks noGrp="1"/>
          </p:cNvSpPr>
          <p:nvPr>
            <p:ph type="body" idx="1"/>
          </p:nvPr>
        </p:nvSpPr>
        <p:spPr>
          <a:xfrm>
            <a:off x="913775" y="2330399"/>
            <a:ext cx="5195100" cy="4294500"/>
          </a:xfrm>
          <a:prstGeom prst="rect">
            <a:avLst/>
          </a:prstGeom>
        </p:spPr>
        <p:txBody>
          <a:bodyPr wrap="square" lIns="91425" tIns="91425" rIns="91425" bIns="91425" anchor="t" anchorCtr="0">
            <a:noAutofit/>
          </a:bodyPr>
          <a:lstStyle/>
          <a:p>
            <a:pPr marL="457200" lvl="0" indent="-228600">
              <a:spcBef>
                <a:spcPts val="0"/>
              </a:spcBef>
              <a:buFont typeface="Arial"/>
            </a:pPr>
            <a:r>
              <a:rPr lang="en-US">
                <a:latin typeface="Arial"/>
                <a:ea typeface="Arial"/>
                <a:cs typeface="Arial"/>
                <a:sym typeface="Arial"/>
              </a:rPr>
              <a:t>Open source implementation of Thread home automation networking protocol.</a:t>
            </a:r>
          </a:p>
          <a:p>
            <a:pPr marL="457200" lvl="0" indent="-228600">
              <a:spcBef>
                <a:spcPts val="0"/>
              </a:spcBef>
              <a:buFont typeface="Arial"/>
            </a:pPr>
            <a:r>
              <a:rPr lang="en-US">
                <a:latin typeface="Arial"/>
                <a:ea typeface="Arial"/>
                <a:cs typeface="Arial"/>
                <a:sym typeface="Arial"/>
              </a:rPr>
              <a:t>Project backed by Nest Labs, Qualcomm, Samsung, and many other major companies to accelerate development of smart home technology.</a:t>
            </a:r>
          </a:p>
          <a:p>
            <a:pPr marL="457200" lvl="0" indent="-228600" rtl="0">
              <a:spcBef>
                <a:spcPts val="0"/>
              </a:spcBef>
              <a:buFont typeface="Arial"/>
            </a:pPr>
            <a:r>
              <a:rPr lang="en-US">
                <a:latin typeface="Arial"/>
                <a:ea typeface="Arial"/>
                <a:cs typeface="Arial"/>
                <a:sym typeface="Arial"/>
              </a:rPr>
              <a:t>Developers can access the source code and file issues through GitHub, distributed by Nest and with support on Stack Overflow.</a:t>
            </a:r>
          </a:p>
        </p:txBody>
      </p:sp>
      <p:pic>
        <p:nvPicPr>
          <p:cNvPr id="288" name="Shape 288"/>
          <p:cNvPicPr preferRelativeResize="0"/>
          <p:nvPr/>
        </p:nvPicPr>
        <p:blipFill>
          <a:blip r:embed="rId3">
            <a:alphaModFix/>
          </a:blip>
          <a:stretch>
            <a:fillRect/>
          </a:stretch>
        </p:blipFill>
        <p:spPr>
          <a:xfrm>
            <a:off x="6261275" y="2367216"/>
            <a:ext cx="5778324" cy="328734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33570"/>
    </mc:Choice>
    <mc:Fallback>
      <p:transition advTm="3357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spcBef>
                <a:spcPts val="0"/>
              </a:spcBef>
              <a:buNone/>
            </a:pPr>
            <a:r>
              <a:rPr lang="en-US"/>
              <a:t>Contiki</a:t>
            </a:r>
          </a:p>
        </p:txBody>
      </p:sp>
      <p:sp>
        <p:nvSpPr>
          <p:cNvPr id="294" name="Shape 294"/>
          <p:cNvSpPr txBox="1">
            <a:spLocks noGrp="1"/>
          </p:cNvSpPr>
          <p:nvPr>
            <p:ph type="body" idx="1"/>
          </p:nvPr>
        </p:nvSpPr>
        <p:spPr>
          <a:xfrm>
            <a:off x="913775" y="2363674"/>
            <a:ext cx="5261700" cy="4261200"/>
          </a:xfrm>
          <a:prstGeom prst="rect">
            <a:avLst/>
          </a:prstGeom>
        </p:spPr>
        <p:txBody>
          <a:bodyPr wrap="square" lIns="91425" tIns="91425" rIns="91425" bIns="91425" anchor="t" anchorCtr="0">
            <a:noAutofit/>
          </a:bodyPr>
          <a:lstStyle/>
          <a:p>
            <a:pPr marL="457200" lvl="0" indent="-228600">
              <a:spcBef>
                <a:spcPts val="0"/>
              </a:spcBef>
            </a:pPr>
            <a:r>
              <a:rPr lang="en-US"/>
              <a:t>Open source operating system designed for low-cost, low-power devices with only a few kilobytes of storage.</a:t>
            </a:r>
          </a:p>
          <a:p>
            <a:pPr marL="457200" lvl="0" indent="-228600">
              <a:spcBef>
                <a:spcPts val="0"/>
              </a:spcBef>
            </a:pPr>
            <a:r>
              <a:rPr lang="en-US"/>
              <a:t>Connects low-power devices to the internet.</a:t>
            </a:r>
          </a:p>
          <a:p>
            <a:pPr marL="457200" lvl="0" indent="-228600">
              <a:spcBef>
                <a:spcPts val="0"/>
              </a:spcBef>
            </a:pPr>
            <a:r>
              <a:rPr lang="en-US"/>
              <a:t>Supports many wireless standards including IPv4, IPv6, 6lowpan, RPL, and CoAP.</a:t>
            </a:r>
          </a:p>
          <a:p>
            <a:pPr marL="457200" lvl="0" indent="-228600">
              <a:spcBef>
                <a:spcPts val="0"/>
              </a:spcBef>
            </a:pPr>
            <a:r>
              <a:rPr lang="en-US"/>
              <a:t>Full source code is available, and can be used in both commercial and non-commercial systems.</a:t>
            </a:r>
          </a:p>
          <a:p>
            <a:pPr lvl="0">
              <a:spcBef>
                <a:spcPts val="0"/>
              </a:spcBef>
              <a:buNone/>
            </a:pPr>
            <a:endParaRPr/>
          </a:p>
        </p:txBody>
      </p:sp>
      <p:pic>
        <p:nvPicPr>
          <p:cNvPr id="295" name="Shape 295"/>
          <p:cNvPicPr preferRelativeResize="0"/>
          <p:nvPr/>
        </p:nvPicPr>
        <p:blipFill>
          <a:blip r:embed="rId3">
            <a:alphaModFix/>
          </a:blip>
          <a:stretch>
            <a:fillRect/>
          </a:stretch>
        </p:blipFill>
        <p:spPr>
          <a:xfrm>
            <a:off x="6327874" y="2716766"/>
            <a:ext cx="5711724" cy="32128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37499"/>
    </mc:Choice>
    <mc:Fallback>
      <p:transition advTm="3749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913774" y="828562"/>
            <a:ext cx="10351800" cy="2736900"/>
          </a:xfrm>
          <a:prstGeom prst="rect">
            <a:avLst/>
          </a:prstGeom>
        </p:spPr>
        <p:txBody>
          <a:bodyPr wrap="square" lIns="91425" tIns="91425" rIns="91425" bIns="91425" anchor="b" anchorCtr="0">
            <a:noAutofit/>
          </a:bodyPr>
          <a:lstStyle/>
          <a:p>
            <a:pPr lvl="0">
              <a:spcBef>
                <a:spcPts val="0"/>
              </a:spcBef>
              <a:buNone/>
            </a:pPr>
            <a:r>
              <a:rPr lang="en-US"/>
              <a:t>Group Comments</a:t>
            </a:r>
          </a:p>
        </p:txBody>
      </p:sp>
      <p:sp>
        <p:nvSpPr>
          <p:cNvPr id="301" name="Shape 301"/>
          <p:cNvSpPr txBox="1">
            <a:spLocks noGrp="1"/>
          </p:cNvSpPr>
          <p:nvPr>
            <p:ph type="body" idx="1"/>
          </p:nvPr>
        </p:nvSpPr>
        <p:spPr>
          <a:xfrm>
            <a:off x="913774" y="3657457"/>
            <a:ext cx="10351800" cy="13683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0" advTm="1632"/>
    </mc:Choice>
    <mc:Fallback>
      <p:transition advTm="163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913775" y="609600"/>
            <a:ext cx="3935700" cy="1161900"/>
          </a:xfrm>
          <a:prstGeom prst="rect">
            <a:avLst/>
          </a:prstGeom>
        </p:spPr>
        <p:txBody>
          <a:bodyPr wrap="square" lIns="91425" tIns="91425" rIns="91425" bIns="91425" anchor="b" anchorCtr="0">
            <a:noAutofit/>
          </a:bodyPr>
          <a:lstStyle/>
          <a:p>
            <a:pPr lvl="0">
              <a:spcBef>
                <a:spcPts val="0"/>
              </a:spcBef>
              <a:buNone/>
            </a:pPr>
            <a:r>
              <a:rPr lang="en-US">
                <a:latin typeface="Arial"/>
                <a:ea typeface="Arial"/>
                <a:cs typeface="Arial"/>
                <a:sym typeface="Arial"/>
              </a:rPr>
              <a:t>Future Trends  </a:t>
            </a:r>
          </a:p>
        </p:txBody>
      </p:sp>
      <p:sp>
        <p:nvSpPr>
          <p:cNvPr id="307" name="Shape 307"/>
          <p:cNvSpPr txBox="1">
            <a:spLocks noGrp="1"/>
          </p:cNvSpPr>
          <p:nvPr>
            <p:ph type="body" idx="1"/>
          </p:nvPr>
        </p:nvSpPr>
        <p:spPr>
          <a:xfrm>
            <a:off x="5078062" y="609600"/>
            <a:ext cx="6200099" cy="5181600"/>
          </a:xfrm>
          <a:prstGeom prst="rect">
            <a:avLst/>
          </a:prstGeom>
        </p:spPr>
        <p:txBody>
          <a:bodyPr wrap="square" lIns="91425" tIns="91425" rIns="91425" bIns="91425" anchor="t" anchorCtr="0">
            <a:noAutofit/>
          </a:bodyPr>
          <a:lstStyle/>
          <a:p>
            <a:pPr lvl="0">
              <a:spcBef>
                <a:spcPts val="0"/>
              </a:spcBef>
              <a:buNone/>
            </a:pPr>
            <a:endParaRPr/>
          </a:p>
        </p:txBody>
      </p:sp>
      <p:sp>
        <p:nvSpPr>
          <p:cNvPr id="308" name="Shape 308"/>
          <p:cNvSpPr txBox="1">
            <a:spLocks noGrp="1"/>
          </p:cNvSpPr>
          <p:nvPr>
            <p:ph type="body" idx="2"/>
          </p:nvPr>
        </p:nvSpPr>
        <p:spPr>
          <a:xfrm>
            <a:off x="913774" y="2632851"/>
            <a:ext cx="3935700" cy="3158399"/>
          </a:xfrm>
          <a:prstGeom prst="rect">
            <a:avLst/>
          </a:prstGeom>
        </p:spPr>
        <p:txBody>
          <a:bodyPr wrap="square" lIns="91425" tIns="91425" rIns="91425" bIns="91425" anchor="t" anchorCtr="0">
            <a:noAutofit/>
          </a:bodyPr>
          <a:lstStyle/>
          <a:p>
            <a:pPr lvl="0" algn="l" rtl="0">
              <a:lnSpc>
                <a:spcPct val="90000"/>
              </a:lnSpc>
              <a:spcBef>
                <a:spcPts val="0"/>
              </a:spcBef>
              <a:buClr>
                <a:schemeClr val="dk1"/>
              </a:buClr>
              <a:buSzPct val="61111"/>
              <a:buFont typeface="Arial"/>
              <a:buNone/>
            </a:pPr>
            <a:r>
              <a:rPr lang="en-US" sz="1800">
                <a:latin typeface="Arial"/>
                <a:ea typeface="Arial"/>
                <a:cs typeface="Arial"/>
                <a:sym typeface="Arial"/>
              </a:rPr>
              <a:t>•Platforms</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•Standards and Ecosystems</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•Event Stream Processing</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•Operating System</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•Low-Power, Wide-Area Networks</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•Device Management</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•Analytics</a:t>
            </a:r>
          </a:p>
          <a:p>
            <a:pPr lvl="0">
              <a:spcBef>
                <a:spcPts val="0"/>
              </a:spcBef>
              <a:buNone/>
            </a:pPr>
            <a:endParaRPr/>
          </a:p>
        </p:txBody>
      </p:sp>
      <p:pic>
        <p:nvPicPr>
          <p:cNvPr id="309" name="Shape 309"/>
          <p:cNvPicPr preferRelativeResize="0"/>
          <p:nvPr/>
        </p:nvPicPr>
        <p:blipFill>
          <a:blip r:embed="rId3">
            <a:alphaModFix/>
          </a:blip>
          <a:stretch>
            <a:fillRect/>
          </a:stretch>
        </p:blipFill>
        <p:spPr>
          <a:xfrm>
            <a:off x="5078050" y="609600"/>
            <a:ext cx="6741774" cy="5181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73638"/>
    </mc:Choice>
    <mc:Fallback>
      <p:transition advTm="7363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lgn="l">
              <a:spcBef>
                <a:spcPts val="0"/>
              </a:spcBef>
              <a:buNone/>
            </a:pPr>
            <a:r>
              <a:rPr lang="en-US" sz="4400">
                <a:latin typeface="Arial"/>
                <a:ea typeface="Arial"/>
                <a:cs typeface="Arial"/>
                <a:sym typeface="Arial"/>
              </a:rPr>
              <a:t>IoT Effects in Business  </a:t>
            </a:r>
          </a:p>
        </p:txBody>
      </p:sp>
      <p:sp>
        <p:nvSpPr>
          <p:cNvPr id="315" name="Shape 315"/>
          <p:cNvSpPr txBox="1">
            <a:spLocks noGrp="1"/>
          </p:cNvSpPr>
          <p:nvPr>
            <p:ph type="body" idx="1"/>
          </p:nvPr>
        </p:nvSpPr>
        <p:spPr>
          <a:xfrm>
            <a:off x="913774" y="2367091"/>
            <a:ext cx="10363800" cy="3424200"/>
          </a:xfrm>
          <a:prstGeom prst="rect">
            <a:avLst/>
          </a:prstGeom>
        </p:spPr>
        <p:txBody>
          <a:bodyPr wrap="square" lIns="91425" tIns="91425" rIns="91425" bIns="91425" anchor="t" anchorCtr="0">
            <a:noAutofit/>
          </a:bodyPr>
          <a:lstStyle/>
          <a:p>
            <a:pPr marL="0" lvl="0" indent="-69850" rtl="0">
              <a:lnSpc>
                <a:spcPct val="90000"/>
              </a:lnSpc>
              <a:spcBef>
                <a:spcPts val="0"/>
              </a:spcBef>
              <a:buClr>
                <a:schemeClr val="dk1"/>
              </a:buClr>
              <a:buSzPct val="45833"/>
              <a:buFont typeface="Arial"/>
              <a:buNone/>
            </a:pPr>
            <a:r>
              <a:rPr lang="en-US" sz="2400">
                <a:latin typeface="Arial"/>
                <a:ea typeface="Arial"/>
                <a:cs typeface="Arial"/>
                <a:sym typeface="Arial"/>
              </a:rPr>
              <a:t>•In the IoT era, new models such as subscriptions, freemiums and bundles are rapidly becoming the preferred choice over traditional hardware options. Services are easily upgradeable, much more amenable to ecosystems that are constructed around hardware, and provide multiple revenue opportunities rather than a one-time sale</a:t>
            </a:r>
          </a:p>
          <a:p>
            <a:pPr marL="0" lvl="0" indent="-69850" rtl="0">
              <a:lnSpc>
                <a:spcPct val="90000"/>
              </a:lnSpc>
              <a:spcBef>
                <a:spcPts val="0"/>
              </a:spcBef>
              <a:buClr>
                <a:schemeClr val="dk1"/>
              </a:buClr>
              <a:buSzPct val="45833"/>
              <a:buFont typeface="Arial"/>
              <a:buNone/>
            </a:pPr>
            <a:r>
              <a:rPr lang="en-US" sz="2400">
                <a:latin typeface="Arial"/>
                <a:ea typeface="Arial"/>
                <a:cs typeface="Arial"/>
                <a:sym typeface="Arial"/>
              </a:rPr>
              <a:t>•The premise of the IoT is that, at any given time, devices can transmit data to and from one another and process it to improve decision-making. </a:t>
            </a:r>
          </a:p>
          <a:p>
            <a:pPr marL="0" lvl="0" indent="-69850" rtl="0">
              <a:lnSpc>
                <a:spcPct val="90000"/>
              </a:lnSpc>
              <a:spcBef>
                <a:spcPts val="0"/>
              </a:spcBef>
              <a:buClr>
                <a:schemeClr val="dk1"/>
              </a:buClr>
              <a:buSzPct val="45833"/>
              <a:buFont typeface="Arial"/>
              <a:buNone/>
            </a:pPr>
            <a:r>
              <a:rPr lang="en-US" sz="2400">
                <a:latin typeface="Arial"/>
                <a:ea typeface="Arial"/>
                <a:cs typeface="Arial"/>
                <a:sym typeface="Arial"/>
              </a:rPr>
              <a:t>•</a:t>
            </a:r>
            <a:r>
              <a:rPr lang="en-US" sz="2400" b="1">
                <a:latin typeface="Arial"/>
                <a:ea typeface="Arial"/>
                <a:cs typeface="Arial"/>
                <a:sym typeface="Arial"/>
              </a:rPr>
              <a:t>cloud and the customer experience -I</a:t>
            </a:r>
            <a:r>
              <a:rPr lang="en-US" sz="2400">
                <a:latin typeface="Arial"/>
                <a:ea typeface="Arial"/>
                <a:cs typeface="Arial"/>
                <a:sym typeface="Arial"/>
              </a:rPr>
              <a:t>oT will continue to increase the amount of data businesses need to process. </a:t>
            </a:r>
          </a:p>
          <a:p>
            <a:pPr lvl="0">
              <a:spcBef>
                <a:spcPts val="0"/>
              </a:spcBef>
              <a:buNone/>
            </a:pPr>
            <a:endParaRPr sz="2400">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0" advTm="46510"/>
    </mc:Choice>
    <mc:Fallback>
      <p:transition advTm="4651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913775" y="609600"/>
            <a:ext cx="3935700" cy="2023200"/>
          </a:xfrm>
          <a:prstGeom prst="rect">
            <a:avLst/>
          </a:prstGeom>
        </p:spPr>
        <p:txBody>
          <a:bodyPr wrap="square" lIns="91425" tIns="91425" rIns="91425" bIns="91425" anchor="b" anchorCtr="0">
            <a:noAutofit/>
          </a:bodyPr>
          <a:lstStyle/>
          <a:p>
            <a:pPr lvl="0" algn="l">
              <a:spcBef>
                <a:spcPts val="0"/>
              </a:spcBef>
              <a:buNone/>
            </a:pPr>
            <a:r>
              <a:rPr lang="en-US" sz="4400">
                <a:latin typeface="Arial"/>
                <a:ea typeface="Arial"/>
                <a:cs typeface="Arial"/>
                <a:sym typeface="Arial"/>
              </a:rPr>
              <a:t>Security Challenges  </a:t>
            </a:r>
          </a:p>
        </p:txBody>
      </p:sp>
      <p:sp>
        <p:nvSpPr>
          <p:cNvPr id="321" name="Shape 321"/>
          <p:cNvSpPr txBox="1">
            <a:spLocks noGrp="1"/>
          </p:cNvSpPr>
          <p:nvPr>
            <p:ph type="body" idx="1"/>
          </p:nvPr>
        </p:nvSpPr>
        <p:spPr>
          <a:xfrm>
            <a:off x="5078062" y="609600"/>
            <a:ext cx="6200099" cy="5181600"/>
          </a:xfrm>
          <a:prstGeom prst="rect">
            <a:avLst/>
          </a:prstGeom>
        </p:spPr>
        <p:txBody>
          <a:bodyPr wrap="square" lIns="91425" tIns="91425" rIns="91425" bIns="91425" anchor="t" anchorCtr="0">
            <a:noAutofit/>
          </a:bodyPr>
          <a:lstStyle/>
          <a:p>
            <a:pPr lvl="0">
              <a:spcBef>
                <a:spcPts val="0"/>
              </a:spcBef>
              <a:buNone/>
            </a:pPr>
            <a:endParaRPr/>
          </a:p>
        </p:txBody>
      </p:sp>
      <p:sp>
        <p:nvSpPr>
          <p:cNvPr id="322" name="Shape 322"/>
          <p:cNvSpPr txBox="1">
            <a:spLocks noGrp="1"/>
          </p:cNvSpPr>
          <p:nvPr>
            <p:ph type="body" idx="2"/>
          </p:nvPr>
        </p:nvSpPr>
        <p:spPr>
          <a:xfrm>
            <a:off x="913774" y="2632851"/>
            <a:ext cx="3935700" cy="3158399"/>
          </a:xfrm>
          <a:prstGeom prst="rect">
            <a:avLst/>
          </a:prstGeom>
        </p:spPr>
        <p:txBody>
          <a:bodyPr wrap="square" lIns="91425" tIns="91425" rIns="91425" bIns="91425" anchor="t" anchorCtr="0">
            <a:noAutofit/>
          </a:bodyPr>
          <a:lstStyle/>
          <a:p>
            <a:pPr lvl="0" algn="l" rtl="0">
              <a:lnSpc>
                <a:spcPct val="90000"/>
              </a:lnSpc>
              <a:spcBef>
                <a:spcPts val="0"/>
              </a:spcBef>
              <a:buClr>
                <a:schemeClr val="dk1"/>
              </a:buClr>
              <a:buSzPct val="61111"/>
              <a:buFont typeface="Arial"/>
              <a:buNone/>
            </a:pPr>
            <a:r>
              <a:rPr lang="en-US" sz="1800">
                <a:latin typeface="Arial"/>
                <a:ea typeface="Arial"/>
                <a:cs typeface="Arial"/>
                <a:sym typeface="Arial"/>
              </a:rPr>
              <a:t>•The IoT introduces </a:t>
            </a:r>
            <a:r>
              <a:rPr lang="en-US" sz="1800" b="1">
                <a:latin typeface="Arial"/>
                <a:ea typeface="Arial"/>
                <a:cs typeface="Arial"/>
                <a:sym typeface="Arial"/>
              </a:rPr>
              <a:t>a wide range of new security risks and challenges</a:t>
            </a:r>
            <a:r>
              <a:rPr lang="en-US" sz="1800">
                <a:latin typeface="Arial"/>
                <a:ea typeface="Arial"/>
                <a:cs typeface="Arial"/>
                <a:sym typeface="Arial"/>
              </a:rPr>
              <a:t> to the IoT devices themselves, their platforms and operating systems, their communications, and even the systems to which they’re connected</a:t>
            </a:r>
          </a:p>
          <a:p>
            <a:pPr lvl="0" algn="l" rtl="0">
              <a:lnSpc>
                <a:spcPct val="90000"/>
              </a:lnSpc>
              <a:spcBef>
                <a:spcPts val="0"/>
              </a:spcBef>
              <a:buClr>
                <a:schemeClr val="dk1"/>
              </a:buClr>
              <a:buSzPct val="61111"/>
              <a:buFont typeface="Arial"/>
              <a:buNone/>
            </a:pPr>
            <a:r>
              <a:rPr lang="en-US" sz="1800">
                <a:latin typeface="Arial"/>
                <a:ea typeface="Arial"/>
                <a:cs typeface="Arial"/>
                <a:sym typeface="Arial"/>
              </a:rPr>
              <a:t>•IoT security will be complicated by the fact that many ‘things’ use simple processors and operating systems that may not support sophisticated security approaches</a:t>
            </a:r>
          </a:p>
          <a:p>
            <a:pPr lvl="0">
              <a:spcBef>
                <a:spcPts val="0"/>
              </a:spcBef>
              <a:buNone/>
            </a:pPr>
            <a:endParaRPr>
              <a:latin typeface="Arial"/>
              <a:ea typeface="Arial"/>
              <a:cs typeface="Arial"/>
              <a:sym typeface="Arial"/>
            </a:endParaRPr>
          </a:p>
        </p:txBody>
      </p:sp>
      <p:pic>
        <p:nvPicPr>
          <p:cNvPr id="323" name="Shape 323"/>
          <p:cNvPicPr preferRelativeResize="0"/>
          <p:nvPr/>
        </p:nvPicPr>
        <p:blipFill>
          <a:blip r:embed="rId3">
            <a:alphaModFix/>
          </a:blip>
          <a:stretch>
            <a:fillRect/>
          </a:stretch>
        </p:blipFill>
        <p:spPr>
          <a:xfrm>
            <a:off x="5078052" y="609602"/>
            <a:ext cx="6858342" cy="5181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38228"/>
    </mc:Choice>
    <mc:Fallback>
      <p:transition advTm="3822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lgn="l">
              <a:spcBef>
                <a:spcPts val="0"/>
              </a:spcBef>
              <a:buNone/>
            </a:pPr>
            <a:r>
              <a:rPr lang="en-US" sz="4400">
                <a:latin typeface="Arial"/>
                <a:ea typeface="Arial"/>
                <a:cs typeface="Arial"/>
                <a:sym typeface="Arial"/>
              </a:rPr>
              <a:t>Security Challenges  </a:t>
            </a:r>
          </a:p>
        </p:txBody>
      </p:sp>
      <p:sp>
        <p:nvSpPr>
          <p:cNvPr id="329" name="Shape 329"/>
          <p:cNvSpPr txBox="1">
            <a:spLocks noGrp="1"/>
          </p:cNvSpPr>
          <p:nvPr>
            <p:ph type="body" idx="1"/>
          </p:nvPr>
        </p:nvSpPr>
        <p:spPr>
          <a:xfrm>
            <a:off x="913774" y="2367091"/>
            <a:ext cx="10363800" cy="3424200"/>
          </a:xfrm>
          <a:prstGeom prst="rect">
            <a:avLst/>
          </a:prstGeom>
        </p:spPr>
        <p:txBody>
          <a:bodyPr wrap="square" lIns="91425" tIns="91425" rIns="91425" bIns="91425" anchor="t" anchorCtr="0">
            <a:noAutofit/>
          </a:bodyPr>
          <a:lstStyle/>
          <a:p>
            <a:pPr marL="0" lvl="0" indent="-69850" rtl="0">
              <a:lnSpc>
                <a:spcPct val="90000"/>
              </a:lnSpc>
              <a:spcBef>
                <a:spcPts val="0"/>
              </a:spcBef>
              <a:buClr>
                <a:schemeClr val="dk1"/>
              </a:buClr>
              <a:buSzPct val="45833"/>
              <a:buFont typeface="Arial"/>
              <a:buNone/>
            </a:pPr>
            <a:r>
              <a:rPr lang="en-US" sz="2400">
                <a:latin typeface="Arial"/>
                <a:ea typeface="Arial"/>
                <a:cs typeface="Arial"/>
                <a:sym typeface="Arial"/>
              </a:rPr>
              <a:t>•The downside of the IoT is that more data and more connected devices mean more opportunities for hackers and cybercriminals to launch an attack.</a:t>
            </a:r>
          </a:p>
          <a:p>
            <a:pPr marL="0" lvl="0" indent="-69850" rtl="0">
              <a:lnSpc>
                <a:spcPct val="90000"/>
              </a:lnSpc>
              <a:spcBef>
                <a:spcPts val="0"/>
              </a:spcBef>
              <a:buClr>
                <a:schemeClr val="dk1"/>
              </a:buClr>
              <a:buSzPct val="45833"/>
              <a:buFont typeface="Arial"/>
              <a:buNone/>
            </a:pPr>
            <a:r>
              <a:rPr lang="en-US" sz="2400">
                <a:latin typeface="Arial"/>
                <a:ea typeface="Arial"/>
                <a:cs typeface="Arial"/>
                <a:sym typeface="Arial"/>
              </a:rPr>
              <a:t>•With fully automated security systems, someone could break in, lock all the systems, and even remotely turn the lights on before they get there. These are very real risks</a:t>
            </a:r>
          </a:p>
          <a:p>
            <a:pPr marL="0" lvl="0" indent="-69850" rtl="0">
              <a:lnSpc>
                <a:spcPct val="90000"/>
              </a:lnSpc>
              <a:spcBef>
                <a:spcPts val="0"/>
              </a:spcBef>
              <a:buClr>
                <a:schemeClr val="dk1"/>
              </a:buClr>
              <a:buSzPct val="45833"/>
              <a:buFont typeface="Arial"/>
              <a:buNone/>
            </a:pPr>
            <a:r>
              <a:rPr lang="en-US" sz="2400">
                <a:latin typeface="Arial"/>
                <a:ea typeface="Arial"/>
                <a:cs typeface="Arial"/>
                <a:sym typeface="Arial"/>
              </a:rPr>
              <a:t>•Everyone will benefit [from the IoT], but unlike other technologies, this has a great deal more risk. The best course of action here is to proceed with caution</a:t>
            </a:r>
          </a:p>
          <a:p>
            <a:pPr lvl="0">
              <a:spcBef>
                <a:spcPts val="0"/>
              </a:spcBef>
              <a:buNone/>
            </a:pPr>
            <a:endParaRPr sz="2400">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10" advTm="36550"/>
    </mc:Choice>
    <mc:Fallback>
      <p:transition advTm="3655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913775" y="618518"/>
            <a:ext cx="10364451" cy="110578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dk1"/>
              </a:buClr>
              <a:buSzPct val="25000"/>
              <a:buFont typeface="Questrial"/>
              <a:buNone/>
            </a:pPr>
            <a:r>
              <a:rPr lang="en-US" sz="3600" b="0" i="0" u="none" strike="noStrike" cap="none">
                <a:solidFill>
                  <a:schemeClr val="dk1"/>
                </a:solidFill>
                <a:latin typeface="Questrial"/>
                <a:ea typeface="Questrial"/>
                <a:cs typeface="Questrial"/>
                <a:sym typeface="Questrial"/>
              </a:rPr>
              <a:t>WHAT IS IOT ??</a:t>
            </a:r>
          </a:p>
        </p:txBody>
      </p:sp>
      <p:sp>
        <p:nvSpPr>
          <p:cNvPr id="168" name="Shape 168"/>
          <p:cNvSpPr txBox="1">
            <a:spLocks noGrp="1"/>
          </p:cNvSpPr>
          <p:nvPr>
            <p:ph type="body" idx="1"/>
          </p:nvPr>
        </p:nvSpPr>
        <p:spPr>
          <a:xfrm>
            <a:off x="913774" y="1872342"/>
            <a:ext cx="10363826" cy="4397827"/>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Internet of things is the system of interconnected components. Components can be computing devices, mechanical devices, digital machines. A component can be any object with an unique identifier that has the capability to transfer data over the network.</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It is a giant network of connected things and people.</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Iot allows each object in the network to be sensed and controlled remotely thereby creating direct integration between the physical world and computer based systems.</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Fields of application: home automation, transportation, health care, energy management and many other fields.</a:t>
            </a:r>
          </a:p>
        </p:txBody>
      </p:sp>
    </p:spTree>
  </p:cSld>
  <p:clrMapOvr>
    <a:masterClrMapping/>
  </p:clrMapOvr>
  <mc:AlternateContent xmlns:mc="http://schemas.openxmlformats.org/markup-compatibility/2006">
    <mc:Choice xmlns:p14="http://schemas.microsoft.com/office/powerpoint/2010/main" Requires="p14">
      <p:transition p14:dur="0" advTm="56370"/>
    </mc:Choice>
    <mc:Fallback>
      <p:transition advTm="5637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13775" y="618518"/>
            <a:ext cx="10364451" cy="914191"/>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dk1"/>
              </a:buClr>
              <a:buSzPct val="25000"/>
              <a:buFont typeface="Questrial"/>
              <a:buNone/>
            </a:pPr>
            <a:r>
              <a:rPr lang="en-US" sz="3600" b="0" i="0" u="none" strike="noStrike" cap="none">
                <a:solidFill>
                  <a:schemeClr val="dk1"/>
                </a:solidFill>
                <a:latin typeface="Questrial"/>
                <a:ea typeface="Questrial"/>
                <a:cs typeface="Questrial"/>
                <a:sym typeface="Questrial"/>
              </a:rPr>
              <a:t>REASONS FOR THE STORM OF IOT</a:t>
            </a:r>
          </a:p>
        </p:txBody>
      </p:sp>
      <p:sp>
        <p:nvSpPr>
          <p:cNvPr id="174" name="Shape 174"/>
          <p:cNvSpPr txBox="1">
            <a:spLocks noGrp="1"/>
          </p:cNvSpPr>
          <p:nvPr>
            <p:ph type="body" idx="1"/>
          </p:nvPr>
        </p:nvSpPr>
        <p:spPr>
          <a:xfrm>
            <a:off x="913774" y="2342606"/>
            <a:ext cx="10363826" cy="3448593"/>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High availability of broadband internet</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Decreased cost of processors</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Built-in wifi capability for devices.</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Decreasing costs of technology.</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Smart phone market penetration.</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Mobile data coverage has improved significantly.</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Cisco has re-defined iot as anything you can attach a sensor and connectivity can be part of connected eco-system.</a:t>
            </a:r>
          </a:p>
        </p:txBody>
      </p:sp>
    </p:spTree>
  </p:cSld>
  <p:clrMapOvr>
    <a:masterClrMapping/>
  </p:clrMapOvr>
  <mc:AlternateContent xmlns:mc="http://schemas.openxmlformats.org/markup-compatibility/2006">
    <mc:Choice xmlns:p14="http://schemas.microsoft.com/office/powerpoint/2010/main" Requires="p14">
      <p:transition p14:dur="0" advTm="77000"/>
    </mc:Choice>
    <mc:Fallback>
      <p:transition advTm="77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913775" y="618518"/>
            <a:ext cx="10364451" cy="949025"/>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dk1"/>
              </a:buClr>
              <a:buSzPct val="25000"/>
              <a:buFont typeface="Questrial"/>
              <a:buNone/>
            </a:pPr>
            <a:r>
              <a:rPr lang="en-US" sz="3600" b="0" i="0" u="none" strike="noStrike" cap="none">
                <a:solidFill>
                  <a:schemeClr val="dk1"/>
                </a:solidFill>
                <a:latin typeface="Questrial"/>
                <a:ea typeface="Questrial"/>
                <a:cs typeface="Questrial"/>
                <a:sym typeface="Questrial"/>
              </a:rPr>
              <a:t>HOW DOES IOT WORK ?</a:t>
            </a:r>
          </a:p>
        </p:txBody>
      </p:sp>
      <p:sp>
        <p:nvSpPr>
          <p:cNvPr id="180" name="Shape 180"/>
          <p:cNvSpPr txBox="1">
            <a:spLocks noGrp="1"/>
          </p:cNvSpPr>
          <p:nvPr>
            <p:ph type="body" idx="1"/>
          </p:nvPr>
        </p:nvSpPr>
        <p:spPr>
          <a:xfrm>
            <a:off x="913774" y="1741714"/>
            <a:ext cx="10363826" cy="4049485"/>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SzPct val="185000"/>
              <a:buFont typeface="Arial"/>
              <a:buChar char="•"/>
            </a:pPr>
            <a:r>
              <a:rPr lang="en-US" sz="1000">
                <a:latin typeface="Arial"/>
                <a:ea typeface="Arial"/>
                <a:cs typeface="Arial"/>
                <a:sym typeface="Arial"/>
              </a:rPr>
              <a:t>·         </a:t>
            </a:r>
            <a:r>
              <a:rPr lang="en-US">
                <a:latin typeface="Arial"/>
                <a:ea typeface="Arial"/>
                <a:cs typeface="Arial"/>
                <a:sym typeface="Arial"/>
              </a:rPr>
              <a:t>Physical objects being connected has one or more sensors. Each sensor monitors some event/condition such as location, motion, vibration, temperature.</a:t>
            </a:r>
          </a:p>
          <a:p>
            <a:pPr lvl="0" rtl="0">
              <a:lnSpc>
                <a:spcPct val="115000"/>
              </a:lnSpc>
              <a:spcBef>
                <a:spcPts val="0"/>
              </a:spcBef>
              <a:buClr>
                <a:schemeClr val="dk1"/>
              </a:buClr>
              <a:buSzPct val="185000"/>
              <a:buFont typeface="Arial"/>
              <a:buChar char="•"/>
            </a:pPr>
            <a:r>
              <a:rPr lang="en-US" sz="1000">
                <a:latin typeface="Arial"/>
                <a:ea typeface="Arial"/>
                <a:cs typeface="Arial"/>
                <a:sym typeface="Arial"/>
              </a:rPr>
              <a:t>·         </a:t>
            </a:r>
            <a:r>
              <a:rPr lang="en-US">
                <a:latin typeface="Arial"/>
                <a:ea typeface="Arial"/>
                <a:cs typeface="Arial"/>
                <a:sym typeface="Arial"/>
              </a:rPr>
              <a:t>These sensors connect to each other or to the system that can understand the information from the data feeds of sensors.</a:t>
            </a:r>
          </a:p>
          <a:p>
            <a:pPr lvl="0" rtl="0">
              <a:lnSpc>
                <a:spcPct val="115000"/>
              </a:lnSpc>
              <a:spcBef>
                <a:spcPts val="0"/>
              </a:spcBef>
              <a:buClr>
                <a:schemeClr val="dk1"/>
              </a:buClr>
              <a:buSzPct val="185000"/>
              <a:buFont typeface="Arial"/>
              <a:buChar char="•"/>
            </a:pPr>
            <a:r>
              <a:rPr lang="en-US" sz="1000">
                <a:latin typeface="Arial"/>
                <a:ea typeface="Arial"/>
                <a:cs typeface="Arial"/>
                <a:sym typeface="Arial"/>
              </a:rPr>
              <a:t>·         </a:t>
            </a:r>
            <a:r>
              <a:rPr lang="en-US">
                <a:latin typeface="Arial"/>
                <a:ea typeface="Arial"/>
                <a:cs typeface="Arial"/>
                <a:sym typeface="Arial"/>
              </a:rPr>
              <a:t>Iot-enabled objects will communicate the information about specific condition or the environment around it which has people, systems and machines.</a:t>
            </a:r>
          </a:p>
          <a:p>
            <a:pPr lvl="0" rtl="0">
              <a:lnSpc>
                <a:spcPct val="115000"/>
              </a:lnSpc>
              <a:spcBef>
                <a:spcPts val="0"/>
              </a:spcBef>
              <a:buClr>
                <a:schemeClr val="dk1"/>
              </a:buClr>
              <a:buSzPct val="185000"/>
              <a:buFont typeface="Arial"/>
              <a:buChar char="•"/>
            </a:pPr>
            <a:r>
              <a:rPr lang="en-US" sz="1000">
                <a:latin typeface="Arial"/>
                <a:ea typeface="Arial"/>
                <a:cs typeface="Arial"/>
                <a:sym typeface="Arial"/>
              </a:rPr>
              <a:t>·         </a:t>
            </a:r>
            <a:r>
              <a:rPr lang="en-US">
                <a:latin typeface="Arial"/>
                <a:ea typeface="Arial"/>
                <a:cs typeface="Arial"/>
                <a:sym typeface="Arial"/>
              </a:rPr>
              <a:t>This information can either be shared real time or at frequent intervals.</a:t>
            </a:r>
          </a:p>
          <a:p>
            <a:pPr lvl="0" rtl="0">
              <a:lnSpc>
                <a:spcPct val="115000"/>
              </a:lnSpc>
              <a:spcBef>
                <a:spcPts val="0"/>
              </a:spcBef>
              <a:buClr>
                <a:schemeClr val="dk1"/>
              </a:buClr>
              <a:buSzPct val="185000"/>
              <a:buFont typeface="Arial"/>
              <a:buChar char="•"/>
            </a:pPr>
            <a:r>
              <a:rPr lang="en-US" sz="1000">
                <a:latin typeface="Arial"/>
                <a:ea typeface="Arial"/>
                <a:cs typeface="Arial"/>
                <a:sym typeface="Arial"/>
              </a:rPr>
              <a:t>·         </a:t>
            </a:r>
            <a:r>
              <a:rPr lang="en-US">
                <a:latin typeface="Arial"/>
                <a:ea typeface="Arial"/>
                <a:cs typeface="Arial"/>
                <a:sym typeface="Arial"/>
              </a:rPr>
              <a:t>Iot data differs from the traditional data. It would be small in size and comes at frequent intervals.</a:t>
            </a:r>
          </a:p>
          <a:p>
            <a:pPr lvl="0" rtl="0">
              <a:lnSpc>
                <a:spcPct val="115000"/>
              </a:lnSpc>
              <a:spcBef>
                <a:spcPts val="0"/>
              </a:spcBef>
              <a:buClr>
                <a:schemeClr val="dk1"/>
              </a:buClr>
              <a:buSzPct val="185000"/>
              <a:buFont typeface="Arial"/>
              <a:buChar char="•"/>
            </a:pPr>
            <a:r>
              <a:rPr lang="en-US" sz="1000">
                <a:latin typeface="Arial"/>
                <a:ea typeface="Arial"/>
                <a:cs typeface="Arial"/>
                <a:sym typeface="Arial"/>
              </a:rPr>
              <a:t>·         </a:t>
            </a:r>
            <a:r>
              <a:rPr lang="en-US">
                <a:latin typeface="Arial"/>
                <a:ea typeface="Arial"/>
                <a:cs typeface="Arial"/>
                <a:sym typeface="Arial"/>
              </a:rPr>
              <a:t>The number of devices/nodes connected in iot would be great in number.</a:t>
            </a:r>
          </a:p>
        </p:txBody>
      </p:sp>
    </p:spTree>
  </p:cSld>
  <p:clrMapOvr>
    <a:masterClrMapping/>
  </p:clrMapOvr>
  <mc:AlternateContent xmlns:mc="http://schemas.openxmlformats.org/markup-compatibility/2006">
    <mc:Choice xmlns:p14="http://schemas.microsoft.com/office/powerpoint/2010/main" Requires="p14">
      <p:transition p14:dur="0" advTm="60834"/>
    </mc:Choice>
    <mc:Fallback>
      <p:transition advTm="6083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913775" y="618522"/>
            <a:ext cx="10364400" cy="10899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dk1"/>
              </a:buClr>
              <a:buSzPct val="25000"/>
              <a:buFont typeface="Questrial"/>
              <a:buNone/>
            </a:pPr>
            <a:r>
              <a:rPr lang="en-US" sz="3600" b="0" i="0" u="none" strike="noStrike" cap="none">
                <a:solidFill>
                  <a:schemeClr val="dk1"/>
                </a:solidFill>
                <a:latin typeface="Questrial"/>
                <a:ea typeface="Questrial"/>
                <a:cs typeface="Questrial"/>
                <a:sym typeface="Questrial"/>
              </a:rPr>
              <a:t>STRUCTURE OF IOT</a:t>
            </a:r>
          </a:p>
        </p:txBody>
      </p:sp>
      <p:sp>
        <p:nvSpPr>
          <p:cNvPr id="186" name="Shape 186"/>
          <p:cNvSpPr txBox="1">
            <a:spLocks noGrp="1"/>
          </p:cNvSpPr>
          <p:nvPr>
            <p:ph type="body" idx="1"/>
          </p:nvPr>
        </p:nvSpPr>
        <p:spPr>
          <a:xfrm>
            <a:off x="497624" y="2367091"/>
            <a:ext cx="5106000" cy="3424200"/>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Iot can be viewed as a giant network of networks of devices and computers connected through a series of intermediate technologies.</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Each item would be addressable.</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Sensors in the devices act as the primary source to collect data from the environment.</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Embedded intelligence in the devices gives them the ability to connect to internet.</a:t>
            </a:r>
          </a:p>
        </p:txBody>
      </p:sp>
      <p:sp>
        <p:nvSpPr>
          <p:cNvPr id="187" name="Shape 187"/>
          <p:cNvSpPr txBox="1">
            <a:spLocks noGrp="1"/>
          </p:cNvSpPr>
          <p:nvPr>
            <p:ph type="body" idx="2"/>
          </p:nvPr>
        </p:nvSpPr>
        <p:spPr>
          <a:xfrm>
            <a:off x="6273525" y="6042342"/>
            <a:ext cx="5030400" cy="215100"/>
          </a:xfrm>
          <a:prstGeom prst="rect">
            <a:avLst/>
          </a:prstGeom>
        </p:spPr>
        <p:txBody>
          <a:bodyPr wrap="square" lIns="91425" tIns="91425" rIns="91425" bIns="91425" anchor="t" anchorCtr="0">
            <a:noAutofit/>
          </a:bodyPr>
          <a:lstStyle/>
          <a:p>
            <a:pPr lvl="0" indent="0" rtl="0">
              <a:spcBef>
                <a:spcPts val="0"/>
              </a:spcBef>
              <a:buSzPct val="100000"/>
            </a:pPr>
            <a:r>
              <a:rPr lang="en-US" sz="1200"/>
              <a:t>IMAGE: THE INTERNET OF THINGS (SOURCE: HTTP://WWW.BUSINESSINSIDER.COM/HOW-THE-INTERNET-OF-THINGS-MARKET-WILL-GROW-2014-10)</a:t>
            </a:r>
          </a:p>
          <a:p>
            <a:pPr lvl="0">
              <a:spcBef>
                <a:spcPts val="0"/>
              </a:spcBef>
              <a:buNone/>
            </a:pPr>
            <a:endParaRPr/>
          </a:p>
        </p:txBody>
      </p:sp>
      <p:pic>
        <p:nvPicPr>
          <p:cNvPr id="188" name="Shape 188"/>
          <p:cNvPicPr preferRelativeResize="0"/>
          <p:nvPr/>
        </p:nvPicPr>
        <p:blipFill rotWithShape="1">
          <a:blip r:embed="rId3">
            <a:alphaModFix/>
          </a:blip>
          <a:srcRect/>
          <a:stretch/>
        </p:blipFill>
        <p:spPr>
          <a:xfrm>
            <a:off x="5603631" y="1708562"/>
            <a:ext cx="6370200" cy="4333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38715"/>
    </mc:Choice>
    <mc:Fallback>
      <p:transition advTm="3871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913775" y="618516"/>
            <a:ext cx="10364451" cy="915643"/>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dk1"/>
              </a:buClr>
              <a:buSzPct val="25000"/>
              <a:buFont typeface="Questrial"/>
              <a:buNone/>
            </a:pPr>
            <a:r>
              <a:rPr lang="en-US" sz="3600" b="0" i="0" u="none" strike="noStrike" cap="none">
                <a:solidFill>
                  <a:schemeClr val="dk1"/>
                </a:solidFill>
                <a:latin typeface="Questrial"/>
                <a:ea typeface="Questrial"/>
                <a:cs typeface="Questrial"/>
                <a:sym typeface="Questrial"/>
              </a:rPr>
              <a:t>WHAT IOT MEANS TO BUSINESS? </a:t>
            </a:r>
          </a:p>
        </p:txBody>
      </p:sp>
      <p:sp>
        <p:nvSpPr>
          <p:cNvPr id="194" name="Shape 194"/>
          <p:cNvSpPr txBox="1">
            <a:spLocks noGrp="1"/>
          </p:cNvSpPr>
          <p:nvPr>
            <p:ph type="body" idx="1"/>
          </p:nvPr>
        </p:nvSpPr>
        <p:spPr>
          <a:xfrm>
            <a:off x="913774" y="1534159"/>
            <a:ext cx="10363826" cy="4257039"/>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IoT impacts every business.</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Newly connected devices produce new data that can be analyzed.</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Helps business gain efficiencies, harness intelligence, improve operations and increase customer satisfaction.</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Business will have visibility into device’s condition. Both business and the consumer can remotely control the device.</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Helps save money by minimizing the failure of equipment.</a:t>
            </a:r>
          </a:p>
          <a:p>
            <a:pPr lvl="0" rtl="0">
              <a:lnSpc>
                <a:spcPct val="115000"/>
              </a:lnSpc>
              <a:spcBef>
                <a:spcPts val="0"/>
              </a:spcBef>
              <a:buClr>
                <a:schemeClr val="dk1"/>
              </a:buClr>
              <a:buSzPct val="200000"/>
              <a:buFont typeface="Arial"/>
              <a:buChar char="•"/>
            </a:pPr>
            <a:r>
              <a:rPr lang="en-US" sz="1000">
                <a:latin typeface="Arial"/>
                <a:ea typeface="Arial"/>
                <a:cs typeface="Arial"/>
                <a:sym typeface="Arial"/>
              </a:rPr>
              <a:t>·         </a:t>
            </a:r>
            <a:r>
              <a:rPr lang="en-US">
                <a:latin typeface="Arial"/>
                <a:ea typeface="Arial"/>
                <a:cs typeface="Arial"/>
                <a:sym typeface="Arial"/>
              </a:rPr>
              <a:t>Iot helps retail businesses to see how many people are buying/ interested in buying their products.</a:t>
            </a:r>
          </a:p>
          <a:p>
            <a:pPr marL="228600" marR="0" lvl="0" indent="-228600" algn="l" rtl="0">
              <a:lnSpc>
                <a:spcPct val="120000"/>
              </a:lnSpc>
              <a:spcBef>
                <a:spcPts val="1000"/>
              </a:spcBef>
              <a:buClr>
                <a:schemeClr val="dk1"/>
              </a:buClr>
              <a:buSzPct val="100000"/>
              <a:buFont typeface="Arial"/>
              <a:buNone/>
            </a:pPr>
            <a:endParaRPr sz="2000" b="0" i="0" u="none" strike="noStrike" cap="none">
              <a:solidFill>
                <a:schemeClr val="dk1"/>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p14:dur="0" advTm="45694"/>
    </mc:Choice>
    <mc:Fallback>
      <p:transition advTm="4569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ctrTitle"/>
          </p:nvPr>
        </p:nvSpPr>
        <p:spPr>
          <a:xfrm>
            <a:off x="1751011" y="1300784"/>
            <a:ext cx="8689975" cy="2509212"/>
          </a:xfrm>
          <a:prstGeom prst="rect">
            <a:avLst/>
          </a:prstGeom>
          <a:noFill/>
          <a:ln>
            <a:noFill/>
          </a:ln>
        </p:spPr>
        <p:txBody>
          <a:bodyPr wrap="square" lIns="91425" tIns="45700" rIns="91425" bIns="45700" anchor="b" anchorCtr="0">
            <a:noAutofit/>
          </a:bodyPr>
          <a:lstStyle/>
          <a:p>
            <a:pPr marL="0" marR="0" lvl="0" indent="0" algn="ctr" rtl="0">
              <a:lnSpc>
                <a:spcPct val="90000"/>
              </a:lnSpc>
              <a:spcBef>
                <a:spcPts val="0"/>
              </a:spcBef>
              <a:buClr>
                <a:schemeClr val="dk1"/>
              </a:buClr>
              <a:buSzPct val="25000"/>
              <a:buFont typeface="Questrial"/>
              <a:buNone/>
            </a:pPr>
            <a:r>
              <a:rPr lang="en-US" sz="4800" i="0" u="none" strike="noStrike" cap="none">
                <a:solidFill>
                  <a:schemeClr val="dk1"/>
                </a:solidFill>
                <a:latin typeface="Arial"/>
                <a:ea typeface="Arial"/>
                <a:cs typeface="Arial"/>
                <a:sym typeface="Arial"/>
              </a:rPr>
              <a:t>MAJOR PROMOTERS OF IOT</a:t>
            </a:r>
          </a:p>
        </p:txBody>
      </p:sp>
      <p:sp>
        <p:nvSpPr>
          <p:cNvPr id="200" name="Shape 200"/>
          <p:cNvSpPr txBox="1">
            <a:spLocks noGrp="1"/>
          </p:cNvSpPr>
          <p:nvPr>
            <p:ph type="subTitle" idx="1"/>
          </p:nvPr>
        </p:nvSpPr>
        <p:spPr>
          <a:xfrm>
            <a:off x="1751011" y="3886200"/>
            <a:ext cx="8689975" cy="1371598"/>
          </a:xfrm>
          <a:prstGeom prst="rect">
            <a:avLst/>
          </a:prstGeom>
          <a:noFill/>
          <a:ln>
            <a:noFill/>
          </a:ln>
        </p:spPr>
        <p:txBody>
          <a:bodyPr wrap="square" lIns="91425" tIns="45700" rIns="91425" bIns="45700" anchor="t" anchorCtr="0">
            <a:noAutofit/>
          </a:bodyPr>
          <a:lstStyle/>
          <a:p>
            <a:pPr marL="0" marR="0" lvl="0" indent="0" algn="ctr" rtl="0">
              <a:lnSpc>
                <a:spcPct val="120000"/>
              </a:lnSpc>
              <a:spcBef>
                <a:spcPts val="0"/>
              </a:spcBef>
              <a:buClr>
                <a:schemeClr val="dk1"/>
              </a:buClr>
              <a:buSzPct val="25000"/>
              <a:buFont typeface="Arial"/>
              <a:buNone/>
            </a:pPr>
            <a:endParaRPr sz="2200" b="0" i="0" u="none" strike="noStrike" cap="none">
              <a:solidFill>
                <a:srgbClr val="7F7F7F"/>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p14:dur="0" advTm="10531"/>
    </mc:Choice>
    <mc:Fallback>
      <p:transition advTm="10531"/>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913775" y="618516"/>
            <a:ext cx="10364400" cy="1596300"/>
          </a:xfrm>
          <a:prstGeom prst="rect">
            <a:avLst/>
          </a:prstGeom>
        </p:spPr>
        <p:txBody>
          <a:bodyPr wrap="square" lIns="91425" tIns="91425" rIns="91425" bIns="91425" anchor="ctr" anchorCtr="0">
            <a:noAutofit/>
          </a:bodyPr>
          <a:lstStyle/>
          <a:p>
            <a:pPr lvl="0" algn="l">
              <a:spcBef>
                <a:spcPts val="0"/>
              </a:spcBef>
              <a:buNone/>
            </a:pPr>
            <a:r>
              <a:rPr lang="en-US"/>
              <a:t>        </a:t>
            </a:r>
            <a:r>
              <a:rPr lang="en-US" sz="4800"/>
              <a:t>BMW</a:t>
            </a:r>
          </a:p>
        </p:txBody>
      </p:sp>
      <p:sp>
        <p:nvSpPr>
          <p:cNvPr id="206" name="Shape 206"/>
          <p:cNvSpPr txBox="1">
            <a:spLocks noGrp="1"/>
          </p:cNvSpPr>
          <p:nvPr>
            <p:ph type="body" idx="1"/>
          </p:nvPr>
        </p:nvSpPr>
        <p:spPr>
          <a:xfrm>
            <a:off x="913775" y="2367101"/>
            <a:ext cx="10363800" cy="3887700"/>
          </a:xfrm>
          <a:prstGeom prst="rect">
            <a:avLst/>
          </a:prstGeom>
        </p:spPr>
        <p:txBody>
          <a:bodyPr wrap="square" lIns="91425" tIns="91425" rIns="91425" bIns="91425" anchor="t" anchorCtr="0">
            <a:noAutofit/>
          </a:bodyPr>
          <a:lstStyle/>
          <a:p>
            <a:pPr marL="457200" lvl="0" indent="-228600" rtl="0">
              <a:spcBef>
                <a:spcPts val="0"/>
              </a:spcBef>
            </a:pPr>
            <a:r>
              <a:rPr lang="en-US"/>
              <a:t>Top Luxury Car Selling company unveiled in 2017 a prototype  of their 2016 series 5 model giving insight of IOT capabilities and possibilities.</a:t>
            </a:r>
          </a:p>
          <a:p>
            <a:pPr marL="457200" lvl="0" indent="-228600" rtl="0">
              <a:spcBef>
                <a:spcPts val="0"/>
              </a:spcBef>
            </a:pPr>
            <a:r>
              <a:rPr lang="en-US"/>
              <a:t>Aggregated public data on traffic lights in  Las Vegas</a:t>
            </a:r>
          </a:p>
          <a:p>
            <a:pPr marL="914400" lvl="1" indent="-228600" rtl="0">
              <a:spcBef>
                <a:spcPts val="0"/>
              </a:spcBef>
            </a:pPr>
            <a:r>
              <a:rPr lang="en-US"/>
              <a:t>Information displayed entirely on dashboard</a:t>
            </a:r>
          </a:p>
          <a:p>
            <a:pPr marL="914400" lvl="1" indent="-228600" rtl="0">
              <a:spcBef>
                <a:spcPts val="0"/>
              </a:spcBef>
            </a:pPr>
            <a:r>
              <a:rPr lang="en-US"/>
              <a:t>Displayed exact second when each light was switching </a:t>
            </a:r>
          </a:p>
          <a:p>
            <a:pPr marL="457200" lvl="0" indent="-228600" rtl="0">
              <a:spcBef>
                <a:spcPts val="0"/>
              </a:spcBef>
            </a:pPr>
            <a:r>
              <a:rPr lang="en-US"/>
              <a:t>Dashboard was integrated with the system</a:t>
            </a:r>
          </a:p>
          <a:p>
            <a:pPr marL="914400" lvl="1" indent="-228600" rtl="0">
              <a:spcBef>
                <a:spcPts val="0"/>
              </a:spcBef>
            </a:pPr>
            <a:r>
              <a:rPr lang="en-US"/>
              <a:t>Amazon, Opentable</a:t>
            </a:r>
          </a:p>
          <a:p>
            <a:pPr marL="457200" lvl="0" indent="-228600" rtl="0">
              <a:spcBef>
                <a:spcPts val="0"/>
              </a:spcBef>
            </a:pPr>
            <a:r>
              <a:rPr lang="en-US"/>
              <a:t>Gesture Controls to the cloud</a:t>
            </a:r>
          </a:p>
          <a:p>
            <a:pPr marL="914400" lvl="1" indent="-228600" rtl="0">
              <a:spcBef>
                <a:spcPts val="0"/>
              </a:spcBef>
            </a:pPr>
            <a:r>
              <a:rPr lang="en-US"/>
              <a:t>Have the car read out information to you </a:t>
            </a:r>
          </a:p>
          <a:p>
            <a:pPr marL="1371600" lvl="2" indent="-228600" rtl="0">
              <a:spcBef>
                <a:spcPts val="0"/>
              </a:spcBef>
            </a:pPr>
            <a:r>
              <a:rPr lang="en-US"/>
              <a:t>ex. Dinner reservation , Amazon Order </a:t>
            </a:r>
          </a:p>
        </p:txBody>
      </p:sp>
      <p:pic>
        <p:nvPicPr>
          <p:cNvPr id="207" name="Shape 207"/>
          <p:cNvPicPr preferRelativeResize="0"/>
          <p:nvPr/>
        </p:nvPicPr>
        <p:blipFill>
          <a:blip r:embed="rId3">
            <a:alphaModFix/>
          </a:blip>
          <a:stretch>
            <a:fillRect/>
          </a:stretch>
        </p:blipFill>
        <p:spPr>
          <a:xfrm>
            <a:off x="4487700" y="542387"/>
            <a:ext cx="2331299" cy="1748577"/>
          </a:xfrm>
          <a:prstGeom prst="rect">
            <a:avLst/>
          </a:prstGeom>
          <a:noFill/>
          <a:ln>
            <a:noFill/>
          </a:ln>
        </p:spPr>
      </p:pic>
      <p:pic>
        <p:nvPicPr>
          <p:cNvPr id="208" name="Shape 208"/>
          <p:cNvPicPr preferRelativeResize="0"/>
          <p:nvPr/>
        </p:nvPicPr>
        <p:blipFill>
          <a:blip r:embed="rId4">
            <a:alphaModFix/>
          </a:blip>
          <a:stretch>
            <a:fillRect/>
          </a:stretch>
        </p:blipFill>
        <p:spPr>
          <a:xfrm>
            <a:off x="7773300" y="3231325"/>
            <a:ext cx="3504875" cy="21592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Tm="64852"/>
    </mc:Choice>
    <mc:Fallback>
      <p:transition advTm="64852"/>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1532</Words>
  <Application>Microsoft Office PowerPoint</Application>
  <PresentationFormat>Widescreen</PresentationFormat>
  <Paragraphs>142</Paragraphs>
  <Slides>26</Slides>
  <Notes>26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Questrial</vt:lpstr>
      <vt:lpstr>Arial</vt:lpstr>
      <vt:lpstr>Droplet</vt:lpstr>
      <vt:lpstr>INTERNET OF THINGS</vt:lpstr>
      <vt:lpstr>WHAT IS IOT ??</vt:lpstr>
      <vt:lpstr>WHAT IS IOT ??</vt:lpstr>
      <vt:lpstr>REASONS FOR THE STORM OF IOT</vt:lpstr>
      <vt:lpstr>HOW DOES IOT WORK ?</vt:lpstr>
      <vt:lpstr>STRUCTURE OF IOT</vt:lpstr>
      <vt:lpstr>WHAT IOT MEANS TO BUSINESS? </vt:lpstr>
      <vt:lpstr>MAJOR PROMOTERS OF IOT</vt:lpstr>
      <vt:lpstr>        BMW</vt:lpstr>
      <vt:lpstr>IBM </vt:lpstr>
      <vt:lpstr> Orbita </vt:lpstr>
      <vt:lpstr>ThinFilm </vt:lpstr>
      <vt:lpstr>AMAZON</vt:lpstr>
      <vt:lpstr>CISCO</vt:lpstr>
      <vt:lpstr>MICROSOFT</vt:lpstr>
      <vt:lpstr>GOOGLE</vt:lpstr>
      <vt:lpstr>Open Source IoT Projects</vt:lpstr>
      <vt:lpstr>Home Assistant</vt:lpstr>
      <vt:lpstr>ThingSpeak</vt:lpstr>
      <vt:lpstr>OpenThread</vt:lpstr>
      <vt:lpstr>Contiki</vt:lpstr>
      <vt:lpstr>Group Comments</vt:lpstr>
      <vt:lpstr>Future Trends  </vt:lpstr>
      <vt:lpstr>IoT Effects in Business  </vt:lpstr>
      <vt:lpstr>Security Challenges  </vt:lpstr>
      <vt:lpstr>Security Challenges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cp:lastModifiedBy>santaguerra</cp:lastModifiedBy>
  <cp:revision>8</cp:revision>
  <dcterms:modified xsi:type="dcterms:W3CDTF">2017-09-18T21:49:47Z</dcterms:modified>
</cp:coreProperties>
</file>